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Override PartName="/ppt/charts/chart44.xml" ContentType="application/vnd.openxmlformats-officedocument.drawingml.chart+xml"/>
  <Override PartName="/ppt/charts/chart53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charts/chart42.xml" ContentType="application/vnd.openxmlformats-officedocument.drawingml.chart+xml"/>
  <Override PartName="/ppt/charts/chart51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40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charts/chart5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7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DE86"/>
    <a:srgbClr val="FFFF99"/>
    <a:srgbClr val="FFFFCC"/>
    <a:srgbClr val="FCC4F1"/>
    <a:srgbClr val="E585DE"/>
    <a:srgbClr val="F86CDD"/>
    <a:srgbClr val="8FCE4A"/>
    <a:srgbClr val="F8F8F8"/>
    <a:srgbClr val="DB0BB3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46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48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5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2678745017983863E-2"/>
          <c:y val="2.2735934871761031E-2"/>
          <c:w val="0.83961371148050978"/>
          <c:h val="0.89855020909362271"/>
        </c:manualLayout>
      </c:layout>
      <c:bar3DChart>
        <c:barDir val="col"/>
        <c:grouping val="percentStacked"/>
        <c:gapWidth val="55"/>
        <c:gapDepth val="55"/>
        <c:shape val="cylinder"/>
        <c:axId val="44406272"/>
        <c:axId val="36237312"/>
        <c:axId val="0"/>
      </c:bar3DChart>
      <c:catAx>
        <c:axId val="44406272"/>
        <c:scaling>
          <c:orientation val="minMax"/>
        </c:scaling>
        <c:axPos val="b"/>
        <c:numFmt formatCode="General" sourceLinked="1"/>
        <c:majorTickMark val="none"/>
        <c:tickLblPos val="nextTo"/>
        <c:crossAx val="36237312"/>
        <c:crosses val="autoZero"/>
        <c:auto val="1"/>
        <c:lblAlgn val="ctr"/>
        <c:lblOffset val="100"/>
      </c:catAx>
      <c:valAx>
        <c:axId val="3623731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noFill/>
        </c:spPr>
        <c:crossAx val="444062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740473413045583E-2"/>
          <c:y val="2.273593487176102E-2"/>
          <c:w val="0.80146556333236063"/>
          <c:h val="0.89855020909362249"/>
        </c:manualLayout>
      </c:layout>
      <c:bar3DChart>
        <c:barDir val="col"/>
        <c:grouping val="standard"/>
        <c:shape val="cylinder"/>
        <c:axId val="37357440"/>
        <c:axId val="37358976"/>
        <c:axId val="37359616"/>
      </c:bar3DChart>
      <c:catAx>
        <c:axId val="37357440"/>
        <c:scaling>
          <c:orientation val="minMax"/>
        </c:scaling>
        <c:axPos val="b"/>
        <c:numFmt formatCode="General" sourceLinked="1"/>
        <c:majorTickMark val="none"/>
        <c:tickLblPos val="nextTo"/>
        <c:crossAx val="37358976"/>
        <c:crosses val="autoZero"/>
        <c:auto val="1"/>
        <c:lblAlgn val="ctr"/>
        <c:lblOffset val="100"/>
      </c:catAx>
      <c:valAx>
        <c:axId val="3735897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spPr>
          <a:noFill/>
        </c:spPr>
        <c:crossAx val="37357440"/>
        <c:crosses val="autoZero"/>
        <c:crossBetween val="between"/>
      </c:valAx>
      <c:serAx>
        <c:axId val="37359616"/>
        <c:scaling>
          <c:orientation val="minMax"/>
        </c:scaling>
        <c:delete val="1"/>
        <c:axPos val="b"/>
        <c:tickLblPos val="none"/>
        <c:crossAx val="37358976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4149992106140265E-2"/>
          <c:y val="3.1582960316237266E-2"/>
          <c:w val="0.78752470485735482"/>
          <c:h val="0.90608099996057789"/>
        </c:manualLayout>
      </c:layout>
      <c:bar3DChart>
        <c:barDir val="col"/>
        <c:grouping val="standard"/>
        <c:shape val="cylinder"/>
        <c:axId val="37423360"/>
        <c:axId val="37433344"/>
        <c:axId val="37361856"/>
      </c:bar3DChart>
      <c:catAx>
        <c:axId val="374233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433344"/>
        <c:crosses val="autoZero"/>
        <c:auto val="1"/>
        <c:lblAlgn val="ctr"/>
        <c:lblOffset val="100"/>
      </c:catAx>
      <c:valAx>
        <c:axId val="3743334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423360"/>
        <c:crosses val="autoZero"/>
        <c:crossBetween val="between"/>
      </c:valAx>
      <c:serAx>
        <c:axId val="37361856"/>
        <c:scaling>
          <c:orientation val="minMax"/>
        </c:scaling>
        <c:delete val="1"/>
        <c:axPos val="b"/>
        <c:tickLblPos val="none"/>
        <c:crossAx val="3743334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0007903387718825"/>
          <c:y val="3.2989731559881323E-2"/>
          <c:w val="0.77923720281079878"/>
          <c:h val="0.89187517416097661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2015'!$I$9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2015'!$H$10:$H$12</c:f>
              <c:strCache>
                <c:ptCount val="3"/>
                <c:pt idx="0">
                  <c:v>Ogółem 52,62%</c:v>
                </c:pt>
                <c:pt idx="1">
                  <c:v>Płace i pochodne 51,49%</c:v>
                </c:pt>
                <c:pt idx="2">
                  <c:v>Wydatki rzeczowe 60,29%</c:v>
                </c:pt>
              </c:strCache>
            </c:strRef>
          </c:cat>
          <c:val>
            <c:numRef>
              <c:f>'Rozdziały I-V 2015'!$I$10:$I$12</c:f>
              <c:numCache>
                <c:formatCode>#,##0</c:formatCode>
                <c:ptCount val="3"/>
                <c:pt idx="0">
                  <c:v>15103577.609999999</c:v>
                </c:pt>
                <c:pt idx="1">
                  <c:v>12868908.879999999</c:v>
                </c:pt>
                <c:pt idx="2">
                  <c:v>2234668.7300000004</c:v>
                </c:pt>
              </c:numCache>
            </c:numRef>
          </c:val>
        </c:ser>
        <c:ser>
          <c:idx val="1"/>
          <c:order val="1"/>
          <c:tx>
            <c:strRef>
              <c:f>'Rozdziały I-V 2015'!$J$9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2015'!$H$10:$H$12</c:f>
              <c:strCache>
                <c:ptCount val="3"/>
                <c:pt idx="0">
                  <c:v>Ogółem 52,62%</c:v>
                </c:pt>
                <c:pt idx="1">
                  <c:v>Płace i pochodne 51,49%</c:v>
                </c:pt>
                <c:pt idx="2">
                  <c:v>Wydatki rzeczowe 60,29%</c:v>
                </c:pt>
              </c:strCache>
            </c:strRef>
          </c:cat>
          <c:val>
            <c:numRef>
              <c:f>'Rozdziały I-V 2015'!$J$10:$J$12</c:f>
              <c:numCache>
                <c:formatCode>#,##0</c:formatCode>
                <c:ptCount val="3"/>
                <c:pt idx="0">
                  <c:v>13598102.390000001</c:v>
                </c:pt>
                <c:pt idx="1">
                  <c:v>12126474.120000001</c:v>
                </c:pt>
                <c:pt idx="2">
                  <c:v>1471628.2699999996</c:v>
                </c:pt>
              </c:numCache>
            </c:numRef>
          </c:val>
        </c:ser>
        <c:shape val="cylinder"/>
        <c:axId val="56591104"/>
        <c:axId val="56809344"/>
        <c:axId val="67706368"/>
      </c:bar3DChart>
      <c:catAx>
        <c:axId val="565911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56809344"/>
        <c:crosses val="autoZero"/>
        <c:auto val="1"/>
        <c:lblAlgn val="ctr"/>
        <c:lblOffset val="100"/>
      </c:catAx>
      <c:valAx>
        <c:axId val="5680934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56591104"/>
        <c:crosses val="autoZero"/>
        <c:crossBetween val="between"/>
      </c:valAx>
      <c:serAx>
        <c:axId val="67706368"/>
        <c:scaling>
          <c:orientation val="minMax"/>
        </c:scaling>
        <c:delete val="1"/>
        <c:axPos val="b"/>
        <c:tickLblPos val="none"/>
        <c:crossAx val="5680934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3913312919218464E-2"/>
          <c:y val="3.1154032854444458E-2"/>
          <c:w val="0.79992235345581841"/>
          <c:h val="0.89855020909362249"/>
        </c:manualLayout>
      </c:layout>
      <c:bar3DChart>
        <c:barDir val="col"/>
        <c:grouping val="standard"/>
        <c:shape val="cylinder"/>
        <c:axId val="37440512"/>
        <c:axId val="37466880"/>
        <c:axId val="37445632"/>
      </c:bar3DChart>
      <c:catAx>
        <c:axId val="37440512"/>
        <c:scaling>
          <c:orientation val="minMax"/>
        </c:scaling>
        <c:axPos val="b"/>
        <c:numFmt formatCode="General" sourceLinked="1"/>
        <c:majorTickMark val="none"/>
        <c:tickLblPos val="nextTo"/>
        <c:crossAx val="37466880"/>
        <c:crosses val="autoZero"/>
        <c:auto val="1"/>
        <c:lblAlgn val="ctr"/>
        <c:lblOffset val="100"/>
      </c:catAx>
      <c:valAx>
        <c:axId val="37466880"/>
        <c:scaling>
          <c:orientation val="minMax"/>
        </c:scaling>
        <c:axPos val="l"/>
        <c:numFmt formatCode="#,##0" sourceLinked="1"/>
        <c:majorTickMark val="none"/>
        <c:tickLblPos val="nextTo"/>
        <c:crossAx val="37440512"/>
        <c:crosses val="autoZero"/>
        <c:crossBetween val="between"/>
      </c:valAx>
      <c:serAx>
        <c:axId val="37445632"/>
        <c:scaling>
          <c:orientation val="minMax"/>
        </c:scaling>
        <c:delete val="1"/>
        <c:axPos val="b"/>
        <c:tickLblPos val="none"/>
        <c:crossAx val="37466880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noFill/>
        <a:ln w="9525">
          <a:noFill/>
        </a:ln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179226890227529E-2"/>
          <c:y val="3.2100713764044442E-2"/>
          <c:w val="0.7887659729056653"/>
          <c:h val="0.90454134422222643"/>
        </c:manualLayout>
      </c:layout>
      <c:bar3DChart>
        <c:barDir val="col"/>
        <c:grouping val="standard"/>
        <c:shape val="cylinder"/>
        <c:axId val="37481856"/>
        <c:axId val="37483648"/>
        <c:axId val="37447872"/>
      </c:bar3DChart>
      <c:catAx>
        <c:axId val="374818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483648"/>
        <c:crosses val="autoZero"/>
        <c:auto val="1"/>
        <c:lblAlgn val="ctr"/>
        <c:lblOffset val="100"/>
      </c:catAx>
      <c:valAx>
        <c:axId val="3748364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481856"/>
        <c:crosses val="autoZero"/>
        <c:crossBetween val="between"/>
      </c:valAx>
      <c:serAx>
        <c:axId val="37447872"/>
        <c:scaling>
          <c:orientation val="minMax"/>
        </c:scaling>
        <c:delete val="1"/>
        <c:axPos val="b"/>
        <c:tickLblPos val="none"/>
        <c:crossAx val="3748364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662803270900934E-2"/>
          <c:y val="3.2989731559881323E-2"/>
          <c:w val="0.78228843825781824"/>
          <c:h val="0.89187517416097661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2015'!$I$17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2015'!$H$18:$H$20</c:f>
              <c:strCache>
                <c:ptCount val="3"/>
                <c:pt idx="0">
                  <c:v>Ogółem 52,65%</c:v>
                </c:pt>
                <c:pt idx="1">
                  <c:v>Płace i pochodne 51,85%</c:v>
                </c:pt>
                <c:pt idx="2">
                  <c:v>Wydatki rzeczowe 57,33%</c:v>
                </c:pt>
              </c:strCache>
            </c:strRef>
          </c:cat>
          <c:val>
            <c:numRef>
              <c:f>'Rozdziały I-V 2015'!$I$18:$I$20</c:f>
              <c:numCache>
                <c:formatCode>#,##0</c:formatCode>
                <c:ptCount val="3"/>
                <c:pt idx="0">
                  <c:v>10016289.140000001</c:v>
                </c:pt>
                <c:pt idx="1">
                  <c:v>8420516.4100000001</c:v>
                </c:pt>
                <c:pt idx="2">
                  <c:v>1595772.7300000004</c:v>
                </c:pt>
              </c:numCache>
            </c:numRef>
          </c:val>
        </c:ser>
        <c:ser>
          <c:idx val="1"/>
          <c:order val="1"/>
          <c:tx>
            <c:strRef>
              <c:f>'Rozdziały I-V 2015'!$J$17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2015'!$H$18:$H$20</c:f>
              <c:strCache>
                <c:ptCount val="3"/>
                <c:pt idx="0">
                  <c:v>Ogółem 52,65%</c:v>
                </c:pt>
                <c:pt idx="1">
                  <c:v>Płace i pochodne 51,85%</c:v>
                </c:pt>
                <c:pt idx="2">
                  <c:v>Wydatki rzeczowe 57,33%</c:v>
                </c:pt>
              </c:strCache>
            </c:strRef>
          </c:cat>
          <c:val>
            <c:numRef>
              <c:f>'Rozdziały I-V 2015'!$J$18:$J$20</c:f>
              <c:numCache>
                <c:formatCode>#,##0</c:formatCode>
                <c:ptCount val="3"/>
                <c:pt idx="0">
                  <c:v>9006437.8599999994</c:v>
                </c:pt>
                <c:pt idx="1">
                  <c:v>7818495.5899999999</c:v>
                </c:pt>
                <c:pt idx="2">
                  <c:v>1187942.2699999996</c:v>
                </c:pt>
              </c:numCache>
            </c:numRef>
          </c:val>
        </c:ser>
        <c:shape val="cylinder"/>
        <c:axId val="40729600"/>
        <c:axId val="44251776"/>
        <c:axId val="40111616"/>
      </c:bar3DChart>
      <c:catAx>
        <c:axId val="407296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44251776"/>
        <c:crosses val="autoZero"/>
        <c:auto val="1"/>
        <c:lblAlgn val="ctr"/>
        <c:lblOffset val="100"/>
      </c:catAx>
      <c:valAx>
        <c:axId val="4425177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40729600"/>
        <c:crosses val="autoZero"/>
        <c:crossBetween val="between"/>
      </c:valAx>
      <c:serAx>
        <c:axId val="40111616"/>
        <c:scaling>
          <c:orientation val="minMax"/>
        </c:scaling>
        <c:delete val="1"/>
        <c:axPos val="b"/>
        <c:tickLblPos val="none"/>
        <c:crossAx val="44251776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362515276080421"/>
          <c:y val="0.45629060341200711"/>
          <c:w val="0.11850121811862174"/>
          <c:h val="9.8983992671123969E-2"/>
        </c:manualLayout>
      </c:layout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45E-2"/>
          <c:y val="3.1154032854444458E-2"/>
          <c:w val="0.80774642752989312"/>
          <c:h val="0.89855020909362249"/>
        </c:manualLayout>
      </c:layout>
      <c:bar3DChart>
        <c:barDir val="col"/>
        <c:grouping val="standard"/>
        <c:shape val="cylinder"/>
        <c:axId val="37523840"/>
        <c:axId val="37525376"/>
        <c:axId val="37507072"/>
      </c:bar3DChart>
      <c:catAx>
        <c:axId val="37523840"/>
        <c:scaling>
          <c:orientation val="minMax"/>
        </c:scaling>
        <c:axPos val="b"/>
        <c:numFmt formatCode="General" sourceLinked="1"/>
        <c:majorTickMark val="none"/>
        <c:tickLblPos val="nextTo"/>
        <c:crossAx val="37525376"/>
        <c:crosses val="autoZero"/>
        <c:auto val="1"/>
        <c:lblAlgn val="ctr"/>
        <c:lblOffset val="100"/>
      </c:catAx>
      <c:valAx>
        <c:axId val="3752537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7523840"/>
        <c:crosses val="autoZero"/>
        <c:crossBetween val="between"/>
      </c:valAx>
      <c:serAx>
        <c:axId val="37507072"/>
        <c:scaling>
          <c:orientation val="minMax"/>
        </c:scaling>
        <c:delete val="1"/>
        <c:axPos val="b"/>
        <c:tickLblPos val="none"/>
        <c:crossAx val="37525376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3.2100713764044442E-2"/>
          <c:w val="0.79643854055898555"/>
          <c:h val="0.89008484485330408"/>
        </c:manualLayout>
      </c:layout>
      <c:bar3DChart>
        <c:barDir val="col"/>
        <c:grouping val="standard"/>
        <c:shape val="cylinder"/>
        <c:axId val="37573376"/>
        <c:axId val="37574912"/>
        <c:axId val="37509312"/>
      </c:bar3DChart>
      <c:catAx>
        <c:axId val="375733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574912"/>
        <c:crosses val="autoZero"/>
        <c:auto val="1"/>
        <c:lblAlgn val="ctr"/>
        <c:lblOffset val="100"/>
      </c:catAx>
      <c:valAx>
        <c:axId val="3757491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573376"/>
        <c:crosses val="autoZero"/>
        <c:crossBetween val="between"/>
      </c:valAx>
      <c:serAx>
        <c:axId val="37509312"/>
        <c:scaling>
          <c:orientation val="minMax"/>
        </c:scaling>
        <c:delete val="1"/>
        <c:axPos val="b"/>
        <c:tickLblPos val="none"/>
        <c:crossAx val="3757491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3368792356404842E-2"/>
          <c:y val="1.8842119394141391E-2"/>
          <c:w val="0.78375319408954558"/>
          <c:h val="0.89007309373032628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2015'!$I$21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2015'!$H$22:$H$24</c:f>
              <c:strCache>
                <c:ptCount val="3"/>
                <c:pt idx="0">
                  <c:v>Ogółem 48,61%</c:v>
                </c:pt>
                <c:pt idx="1">
                  <c:v>Płace i pochodne 48,94%</c:v>
                </c:pt>
                <c:pt idx="2">
                  <c:v>Wydatki rzeczowe 46,13%</c:v>
                </c:pt>
              </c:strCache>
            </c:strRef>
          </c:cat>
          <c:val>
            <c:numRef>
              <c:f>'Rozdziały I-V 2015'!$I$22:$I$24</c:f>
              <c:numCache>
                <c:formatCode>#,##0</c:formatCode>
                <c:ptCount val="3"/>
                <c:pt idx="0">
                  <c:v>2544144.2999999998</c:v>
                </c:pt>
                <c:pt idx="1">
                  <c:v>2257155.5799999996</c:v>
                </c:pt>
                <c:pt idx="2">
                  <c:v>286988.7200000002</c:v>
                </c:pt>
              </c:numCache>
            </c:numRef>
          </c:val>
        </c:ser>
        <c:ser>
          <c:idx val="1"/>
          <c:order val="1"/>
          <c:tx>
            <c:strRef>
              <c:f>'Rozdziały I-V 2015'!$J$21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2015'!$H$22:$H$24</c:f>
              <c:strCache>
                <c:ptCount val="3"/>
                <c:pt idx="0">
                  <c:v>Ogółem 48,61%</c:v>
                </c:pt>
                <c:pt idx="1">
                  <c:v>Płace i pochodne 48,94%</c:v>
                </c:pt>
                <c:pt idx="2">
                  <c:v>Wydatki rzeczowe 46,13%</c:v>
                </c:pt>
              </c:strCache>
            </c:strRef>
          </c:cat>
          <c:val>
            <c:numRef>
              <c:f>'Rozdziały I-V 2015'!$J$22:$J$24</c:f>
              <c:numCache>
                <c:formatCode>#,##0</c:formatCode>
                <c:ptCount val="3"/>
                <c:pt idx="0">
                  <c:v>2689777.7</c:v>
                </c:pt>
                <c:pt idx="1">
                  <c:v>2354686.4200000004</c:v>
                </c:pt>
                <c:pt idx="2">
                  <c:v>335091.2799999998</c:v>
                </c:pt>
              </c:numCache>
            </c:numRef>
          </c:val>
        </c:ser>
        <c:shape val="cylinder"/>
        <c:axId val="38425344"/>
        <c:axId val="56591488"/>
        <c:axId val="37885248"/>
      </c:bar3DChart>
      <c:catAx>
        <c:axId val="384253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56591488"/>
        <c:crosses val="autoZero"/>
        <c:auto val="1"/>
        <c:lblAlgn val="ctr"/>
        <c:lblOffset val="100"/>
      </c:catAx>
      <c:valAx>
        <c:axId val="5659148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425344"/>
        <c:crosses val="autoZero"/>
        <c:crossBetween val="between"/>
      </c:valAx>
      <c:serAx>
        <c:axId val="37885248"/>
        <c:scaling>
          <c:orientation val="minMax"/>
        </c:scaling>
        <c:delete val="1"/>
        <c:axPos val="b"/>
        <c:tickLblPos val="none"/>
        <c:crossAx val="5659148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3913312919218464E-2"/>
          <c:y val="3.1154032854444458E-2"/>
          <c:w val="0.79992235345581841"/>
          <c:h val="0.89855020909362249"/>
        </c:manualLayout>
      </c:layout>
      <c:bar3DChart>
        <c:barDir val="col"/>
        <c:grouping val="standard"/>
        <c:shape val="cylinder"/>
        <c:axId val="37590912"/>
        <c:axId val="37592448"/>
        <c:axId val="37581248"/>
      </c:bar3DChart>
      <c:catAx>
        <c:axId val="37590912"/>
        <c:scaling>
          <c:orientation val="minMax"/>
        </c:scaling>
        <c:axPos val="b"/>
        <c:numFmt formatCode="General" sourceLinked="1"/>
        <c:majorTickMark val="none"/>
        <c:tickLblPos val="nextTo"/>
        <c:crossAx val="37592448"/>
        <c:crosses val="autoZero"/>
        <c:auto val="1"/>
        <c:lblAlgn val="ctr"/>
        <c:lblOffset val="100"/>
      </c:catAx>
      <c:valAx>
        <c:axId val="3759244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7590912"/>
        <c:crosses val="autoZero"/>
        <c:crossBetween val="between"/>
      </c:valAx>
      <c:serAx>
        <c:axId val="37581248"/>
        <c:scaling>
          <c:orientation val="minMax"/>
        </c:scaling>
        <c:delete val="1"/>
        <c:axPos val="b"/>
        <c:tickLblPos val="none"/>
        <c:crossAx val="37592448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5.7157339660672615E-2"/>
          <c:y val="3.254477101110629E-2"/>
          <c:w val="0.84594854043995127"/>
          <c:h val="0.87742983754493253"/>
        </c:manualLayout>
      </c:layout>
      <c:bar3DChart>
        <c:barDir val="col"/>
        <c:grouping val="percentStacked"/>
        <c:gapWidth val="55"/>
        <c:gapDepth val="55"/>
        <c:shape val="cylinder"/>
        <c:axId val="36320768"/>
        <c:axId val="36322304"/>
        <c:axId val="0"/>
      </c:bar3DChart>
      <c:catAx>
        <c:axId val="363207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6322304"/>
        <c:crosses val="autoZero"/>
        <c:auto val="1"/>
        <c:lblAlgn val="ctr"/>
        <c:lblOffset val="100"/>
      </c:catAx>
      <c:valAx>
        <c:axId val="3632230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noFill/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63207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5831241965178476E-2"/>
          <c:y val="3.2635725660111851E-2"/>
          <c:w val="0.78845468063072355"/>
          <c:h val="0.888252925600859"/>
        </c:manualLayout>
      </c:layout>
      <c:bar3DChart>
        <c:barDir val="col"/>
        <c:grouping val="standard"/>
        <c:shape val="cylinder"/>
        <c:axId val="37705984"/>
        <c:axId val="37720064"/>
        <c:axId val="37583040"/>
      </c:bar3DChart>
      <c:catAx>
        <c:axId val="377059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720064"/>
        <c:crosses val="autoZero"/>
        <c:auto val="1"/>
        <c:lblAlgn val="ctr"/>
        <c:lblOffset val="100"/>
      </c:catAx>
      <c:valAx>
        <c:axId val="3772006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705984"/>
        <c:crosses val="autoZero"/>
        <c:crossBetween val="between"/>
      </c:valAx>
      <c:serAx>
        <c:axId val="37583040"/>
        <c:scaling>
          <c:orientation val="minMax"/>
        </c:scaling>
        <c:delete val="1"/>
        <c:axPos val="b"/>
        <c:tickLblPos val="none"/>
        <c:crossAx val="3772006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9193378710133492E-2"/>
          <c:y val="3.3539560419212681E-2"/>
          <c:w val="0.78587322647532776"/>
          <c:h val="0.90477053475539759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2015'!$I$25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2015'!$H$26:$H$28</c:f>
              <c:strCache>
                <c:ptCount val="3"/>
                <c:pt idx="0">
                  <c:v>Ogółem 55,41%</c:v>
                </c:pt>
                <c:pt idx="1">
                  <c:v>Płace i pochodne 53,8%</c:v>
                </c:pt>
                <c:pt idx="2">
                  <c:v>Wydatki rzeczowe 69,18%</c:v>
                </c:pt>
              </c:strCache>
            </c:strRef>
          </c:cat>
          <c:val>
            <c:numRef>
              <c:f>'Rozdziały I-V 2015'!$I$26:$I$28</c:f>
              <c:numCache>
                <c:formatCode>#,##0</c:formatCode>
                <c:ptCount val="3"/>
                <c:pt idx="0">
                  <c:v>20958691.059999999</c:v>
                </c:pt>
                <c:pt idx="1">
                  <c:v>18216645.779999997</c:v>
                </c:pt>
                <c:pt idx="2">
                  <c:v>2742045.2800000012</c:v>
                </c:pt>
              </c:numCache>
            </c:numRef>
          </c:val>
        </c:ser>
        <c:ser>
          <c:idx val="1"/>
          <c:order val="1"/>
          <c:tx>
            <c:strRef>
              <c:f>'Rozdziały I-V 2015'!$J$25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2015'!$H$26:$H$28</c:f>
              <c:strCache>
                <c:ptCount val="3"/>
                <c:pt idx="0">
                  <c:v>Ogółem 55,41%</c:v>
                </c:pt>
                <c:pt idx="1">
                  <c:v>Płace i pochodne 53,8%</c:v>
                </c:pt>
                <c:pt idx="2">
                  <c:v>Wydatki rzeczowe 69,18%</c:v>
                </c:pt>
              </c:strCache>
            </c:strRef>
          </c:cat>
          <c:val>
            <c:numRef>
              <c:f>'Rozdziały I-V 2015'!$J$26:$J$28</c:f>
              <c:numCache>
                <c:formatCode>#,##0</c:formatCode>
                <c:ptCount val="3"/>
                <c:pt idx="0">
                  <c:v>16867274.940000001</c:v>
                </c:pt>
                <c:pt idx="1">
                  <c:v>15645598.220000003</c:v>
                </c:pt>
                <c:pt idx="2">
                  <c:v>1221676.7199999988</c:v>
                </c:pt>
              </c:numCache>
            </c:numRef>
          </c:val>
        </c:ser>
        <c:shape val="cylinder"/>
        <c:axId val="56518144"/>
        <c:axId val="56574336"/>
        <c:axId val="38385856"/>
      </c:bar3DChart>
      <c:catAx>
        <c:axId val="565181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56574336"/>
        <c:crosses val="autoZero"/>
        <c:auto val="1"/>
        <c:lblAlgn val="ctr"/>
        <c:lblOffset val="100"/>
      </c:catAx>
      <c:valAx>
        <c:axId val="5657433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56518144"/>
        <c:crosses val="autoZero"/>
        <c:crossBetween val="between"/>
      </c:valAx>
      <c:serAx>
        <c:axId val="38385856"/>
        <c:scaling>
          <c:orientation val="minMax"/>
        </c:scaling>
        <c:delete val="1"/>
        <c:axPos val="b"/>
        <c:tickLblPos val="none"/>
        <c:crossAx val="5657433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3913312919218464E-2"/>
          <c:y val="3.1154032854444458E-2"/>
          <c:w val="0.79066309419655878"/>
          <c:h val="0.89855020909362249"/>
        </c:manualLayout>
      </c:layout>
      <c:bar3DChart>
        <c:barDir val="col"/>
        <c:grouping val="standard"/>
        <c:shape val="cylinder"/>
        <c:axId val="37731328"/>
        <c:axId val="37741312"/>
        <c:axId val="37715968"/>
      </c:bar3DChart>
      <c:catAx>
        <c:axId val="37731328"/>
        <c:scaling>
          <c:orientation val="minMax"/>
        </c:scaling>
        <c:axPos val="b"/>
        <c:numFmt formatCode="General" sourceLinked="1"/>
        <c:majorTickMark val="none"/>
        <c:tickLblPos val="nextTo"/>
        <c:crossAx val="37741312"/>
        <c:crosses val="autoZero"/>
        <c:auto val="1"/>
        <c:lblAlgn val="ctr"/>
        <c:lblOffset val="100"/>
      </c:catAx>
      <c:valAx>
        <c:axId val="3774131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7731328"/>
        <c:crosses val="autoZero"/>
        <c:crossBetween val="between"/>
      </c:valAx>
      <c:serAx>
        <c:axId val="37715968"/>
        <c:scaling>
          <c:orientation val="minMax"/>
        </c:scaling>
        <c:delete val="1"/>
        <c:axPos val="b"/>
        <c:tickLblPos val="none"/>
        <c:crossAx val="37741312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ndard"/>
        <c:shape val="cylinder"/>
        <c:axId val="37768576"/>
        <c:axId val="37774464"/>
        <c:axId val="37718208"/>
      </c:bar3DChart>
      <c:catAx>
        <c:axId val="377685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774464"/>
        <c:crosses val="autoZero"/>
        <c:auto val="1"/>
        <c:lblAlgn val="ctr"/>
        <c:lblOffset val="100"/>
      </c:catAx>
      <c:valAx>
        <c:axId val="3777446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768576"/>
        <c:crosses val="autoZero"/>
        <c:crossBetween val="between"/>
      </c:valAx>
      <c:serAx>
        <c:axId val="37718208"/>
        <c:scaling>
          <c:orientation val="minMax"/>
        </c:scaling>
        <c:delete val="1"/>
        <c:axPos val="b"/>
        <c:tickLblPos val="none"/>
        <c:crossAx val="3777446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2205404756614345E-2"/>
          <c:y val="2.087777284005481E-2"/>
          <c:w val="0.78747921857888803"/>
          <c:h val="0.89372523423323336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2015'!$I$33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2015'!$H$34:$H$36</c:f>
              <c:strCache>
                <c:ptCount val="3"/>
                <c:pt idx="0">
                  <c:v>Ogółem 56,72%</c:v>
                </c:pt>
                <c:pt idx="1">
                  <c:v>Płace i pochodne 57,64%</c:v>
                </c:pt>
                <c:pt idx="2">
                  <c:v>Wydatki rzeczowe 52,6%</c:v>
                </c:pt>
              </c:strCache>
            </c:strRef>
          </c:cat>
          <c:val>
            <c:numRef>
              <c:f>'Rozdziały I-V 2015'!$I$34:$I$36</c:f>
              <c:numCache>
                <c:formatCode>#,##0</c:formatCode>
                <c:ptCount val="3"/>
                <c:pt idx="0">
                  <c:v>13672397.140000001</c:v>
                </c:pt>
                <c:pt idx="1">
                  <c:v>11363373.51</c:v>
                </c:pt>
                <c:pt idx="2">
                  <c:v>2309023.6300000008</c:v>
                </c:pt>
              </c:numCache>
            </c:numRef>
          </c:val>
        </c:ser>
        <c:ser>
          <c:idx val="1"/>
          <c:order val="1"/>
          <c:tx>
            <c:strRef>
              <c:f>'Rozdziały I-V 2015'!$J$33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2015'!$H$34:$H$36</c:f>
              <c:strCache>
                <c:ptCount val="3"/>
                <c:pt idx="0">
                  <c:v>Ogółem 56,72%</c:v>
                </c:pt>
                <c:pt idx="1">
                  <c:v>Płace i pochodne 57,64%</c:v>
                </c:pt>
                <c:pt idx="2">
                  <c:v>Wydatki rzeczowe 52,6%</c:v>
                </c:pt>
              </c:strCache>
            </c:strRef>
          </c:cat>
          <c:val>
            <c:numRef>
              <c:f>'Rozdziały I-V 2015'!$J$34:$J$36</c:f>
              <c:numCache>
                <c:formatCode>#,##0</c:formatCode>
                <c:ptCount val="3"/>
                <c:pt idx="0">
                  <c:v>10431188.859999999</c:v>
                </c:pt>
                <c:pt idx="1">
                  <c:v>8350550.4900000002</c:v>
                </c:pt>
                <c:pt idx="2">
                  <c:v>2080638.3699999992</c:v>
                </c:pt>
              </c:numCache>
            </c:numRef>
          </c:val>
        </c:ser>
        <c:shape val="cylinder"/>
        <c:axId val="67817856"/>
        <c:axId val="67820160"/>
        <c:axId val="65034880"/>
      </c:bar3DChart>
      <c:catAx>
        <c:axId val="678178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7820160"/>
        <c:crosses val="autoZero"/>
        <c:auto val="1"/>
        <c:lblAlgn val="ctr"/>
        <c:lblOffset val="100"/>
      </c:catAx>
      <c:valAx>
        <c:axId val="6782016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7817856"/>
        <c:crosses val="autoZero"/>
        <c:crossBetween val="between"/>
      </c:valAx>
      <c:serAx>
        <c:axId val="65034880"/>
        <c:scaling>
          <c:orientation val="minMax"/>
        </c:scaling>
        <c:delete val="1"/>
        <c:axPos val="b"/>
        <c:tickLblPos val="none"/>
        <c:crossAx val="6782016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45E-2"/>
          <c:y val="3.1154032854444458E-2"/>
          <c:w val="0.80774642752989312"/>
          <c:h val="0.89855020909362249"/>
        </c:manualLayout>
      </c:layout>
      <c:bar3DChart>
        <c:barDir val="col"/>
        <c:grouping val="standard"/>
        <c:shape val="cylinder"/>
        <c:axId val="37814272"/>
        <c:axId val="37815808"/>
        <c:axId val="37781504"/>
      </c:bar3DChart>
      <c:catAx>
        <c:axId val="37814272"/>
        <c:scaling>
          <c:orientation val="minMax"/>
        </c:scaling>
        <c:axPos val="b"/>
        <c:numFmt formatCode="General" sourceLinked="1"/>
        <c:majorTickMark val="none"/>
        <c:tickLblPos val="nextTo"/>
        <c:crossAx val="37815808"/>
        <c:crosses val="autoZero"/>
        <c:auto val="1"/>
        <c:lblAlgn val="ctr"/>
        <c:lblOffset val="100"/>
      </c:catAx>
      <c:valAx>
        <c:axId val="3781580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7814272"/>
        <c:crosses val="autoZero"/>
        <c:crossBetween val="between"/>
      </c:valAx>
      <c:serAx>
        <c:axId val="37781504"/>
        <c:scaling>
          <c:orientation val="minMax"/>
        </c:scaling>
        <c:delete val="1"/>
        <c:axPos val="b"/>
        <c:tickLblPos val="none"/>
        <c:crossAx val="37815808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3.1582960316237266E-2"/>
          <c:w val="0.79643854055898555"/>
          <c:h val="0.89185766993631521"/>
        </c:manualLayout>
      </c:layout>
      <c:bar3DChart>
        <c:barDir val="col"/>
        <c:grouping val="standard"/>
        <c:shape val="cylinder"/>
        <c:axId val="37863808"/>
        <c:axId val="37865344"/>
        <c:axId val="37783744"/>
      </c:bar3DChart>
      <c:catAx>
        <c:axId val="378638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865344"/>
        <c:crosses val="autoZero"/>
        <c:auto val="1"/>
        <c:lblAlgn val="ctr"/>
        <c:lblOffset val="100"/>
      </c:catAx>
      <c:valAx>
        <c:axId val="3786534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863808"/>
        <c:crosses val="autoZero"/>
        <c:crossBetween val="between"/>
      </c:valAx>
      <c:serAx>
        <c:axId val="37783744"/>
        <c:scaling>
          <c:orientation val="minMax"/>
        </c:scaling>
        <c:delete val="1"/>
        <c:axPos val="b"/>
        <c:tickLblPos val="none"/>
        <c:crossAx val="3786534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5352006342729589E-2"/>
          <c:y val="3.3539560419212681E-2"/>
          <c:w val="0.79176998010322086"/>
          <c:h val="0.90477053475539759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2015'!$I$37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2015'!$H$38:$H$40</c:f>
              <c:strCache>
                <c:ptCount val="3"/>
                <c:pt idx="0">
                  <c:v>Ogółem 48,92%</c:v>
                </c:pt>
                <c:pt idx="1">
                  <c:v>Płace i pochodne 49,29%</c:v>
                </c:pt>
                <c:pt idx="2">
                  <c:v>Wydatki rzeczowe 45,95%</c:v>
                </c:pt>
              </c:strCache>
            </c:strRef>
          </c:cat>
          <c:val>
            <c:numRef>
              <c:f>'Rozdziały I-V 2015'!$I$38:$I$40</c:f>
              <c:numCache>
                <c:formatCode>#,##0</c:formatCode>
                <c:ptCount val="3"/>
                <c:pt idx="0">
                  <c:v>1337353.0900000001</c:v>
                </c:pt>
                <c:pt idx="1">
                  <c:v>1199795.58</c:v>
                </c:pt>
                <c:pt idx="2">
                  <c:v>137557.51</c:v>
                </c:pt>
              </c:numCache>
            </c:numRef>
          </c:val>
        </c:ser>
        <c:ser>
          <c:idx val="1"/>
          <c:order val="1"/>
          <c:tx>
            <c:strRef>
              <c:f>'Rozdziały I-V 2015'!$J$37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2015'!$H$38:$H$40</c:f>
              <c:strCache>
                <c:ptCount val="3"/>
                <c:pt idx="0">
                  <c:v>Ogółem 48,92%</c:v>
                </c:pt>
                <c:pt idx="1">
                  <c:v>Płace i pochodne 49,29%</c:v>
                </c:pt>
                <c:pt idx="2">
                  <c:v>Wydatki rzeczowe 45,95%</c:v>
                </c:pt>
              </c:strCache>
            </c:strRef>
          </c:cat>
          <c:val>
            <c:numRef>
              <c:f>'Rozdziały I-V 2015'!$J$38:$J$40</c:f>
              <c:numCache>
                <c:formatCode>#,##0</c:formatCode>
                <c:ptCount val="3"/>
                <c:pt idx="0">
                  <c:v>1396141.91</c:v>
                </c:pt>
                <c:pt idx="1">
                  <c:v>1234346.42</c:v>
                </c:pt>
                <c:pt idx="2">
                  <c:v>161795.49</c:v>
                </c:pt>
              </c:numCache>
            </c:numRef>
          </c:val>
        </c:ser>
        <c:shape val="cylinder"/>
        <c:axId val="67797760"/>
        <c:axId val="68735744"/>
        <c:axId val="67703680"/>
      </c:bar3DChart>
      <c:catAx>
        <c:axId val="677977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8735744"/>
        <c:crosses val="autoZero"/>
        <c:auto val="1"/>
        <c:lblAlgn val="ctr"/>
        <c:lblOffset val="100"/>
      </c:catAx>
      <c:valAx>
        <c:axId val="6873574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7797760"/>
        <c:crosses val="autoZero"/>
        <c:crossBetween val="between"/>
      </c:valAx>
      <c:serAx>
        <c:axId val="67703680"/>
        <c:scaling>
          <c:orientation val="minMax"/>
        </c:scaling>
        <c:delete val="1"/>
        <c:axPos val="b"/>
        <c:tickLblPos val="none"/>
        <c:crossAx val="6873574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45E-2"/>
          <c:y val="3.1154032854444458E-2"/>
          <c:w val="0.80774642752989312"/>
          <c:h val="0.89855020909362249"/>
        </c:manualLayout>
      </c:layout>
      <c:bar3DChart>
        <c:barDir val="col"/>
        <c:grouping val="standard"/>
        <c:shape val="cylinder"/>
        <c:axId val="37824768"/>
        <c:axId val="37835136"/>
        <c:axId val="37838848"/>
      </c:bar3DChart>
      <c:catAx>
        <c:axId val="37824768"/>
        <c:scaling>
          <c:orientation val="minMax"/>
        </c:scaling>
        <c:axPos val="b"/>
        <c:numFmt formatCode="General" sourceLinked="1"/>
        <c:majorTickMark val="none"/>
        <c:tickLblPos val="nextTo"/>
        <c:crossAx val="37835136"/>
        <c:crosses val="autoZero"/>
        <c:auto val="1"/>
        <c:lblAlgn val="ctr"/>
        <c:lblOffset val="100"/>
      </c:catAx>
      <c:valAx>
        <c:axId val="3783513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7824768"/>
        <c:crosses val="autoZero"/>
        <c:crossBetween val="between"/>
      </c:valAx>
      <c:serAx>
        <c:axId val="37838848"/>
        <c:scaling>
          <c:orientation val="minMax"/>
        </c:scaling>
        <c:delete val="1"/>
        <c:axPos val="b"/>
        <c:tickLblPos val="none"/>
        <c:crossAx val="37835136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7211432900207853E-2"/>
          <c:y val="5.0238509527745896E-2"/>
          <c:w val="0.77335566123868038"/>
          <c:h val="0.87429080609686494"/>
        </c:manualLayout>
      </c:layout>
      <c:bar3DChart>
        <c:barDir val="col"/>
        <c:grouping val="standard"/>
        <c:shape val="cylinder"/>
        <c:axId val="37668352"/>
        <c:axId val="37669888"/>
        <c:axId val="37841088"/>
      </c:bar3DChart>
      <c:catAx>
        <c:axId val="376683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669888"/>
        <c:crosses val="autoZero"/>
        <c:auto val="1"/>
        <c:lblAlgn val="ctr"/>
        <c:lblOffset val="100"/>
      </c:catAx>
      <c:valAx>
        <c:axId val="3766988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668352"/>
        <c:crosses val="autoZero"/>
        <c:crossBetween val="between"/>
      </c:valAx>
      <c:serAx>
        <c:axId val="37841088"/>
        <c:scaling>
          <c:orientation val="minMax"/>
        </c:scaling>
        <c:delete val="1"/>
        <c:axPos val="b"/>
        <c:tickLblPos val="none"/>
        <c:crossAx val="3766988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view3D>
      <c:depthPercent val="100"/>
      <c:rAngAx val="1"/>
    </c:view3D>
    <c:floor>
      <c:spPr>
        <a:solidFill>
          <a:schemeClr val="accent5">
            <a:lumMod val="40000"/>
            <a:lumOff val="60000"/>
          </a:scheme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5.1916850508673638E-2"/>
          <c:y val="0.12954787431026182"/>
          <c:w val="0.85849761732823349"/>
          <c:h val="0.80444950561048767"/>
        </c:manualLayout>
      </c:layout>
      <c:bar3DChart>
        <c:barDir val="col"/>
        <c:grouping val="percentStacked"/>
        <c:ser>
          <c:idx val="0"/>
          <c:order val="0"/>
          <c:tx>
            <c:strRef>
              <c:f>'Rozdziały I-V 2015'!$I$65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2015'!$H$66:$H$68</c:f>
              <c:strCache>
                <c:ptCount val="3"/>
                <c:pt idx="0">
                  <c:v>Ogółem 54,3%</c:v>
                </c:pt>
                <c:pt idx="1">
                  <c:v>Płace i pochodne 53,3%</c:v>
                </c:pt>
                <c:pt idx="2">
                  <c:v>Wydatki rzeczowe 60,3%</c:v>
                </c:pt>
              </c:strCache>
            </c:strRef>
          </c:cat>
          <c:val>
            <c:numRef>
              <c:f>'Rozdziały I-V 2015'!$I$66:$I$68</c:f>
              <c:numCache>
                <c:formatCode>#,##0</c:formatCode>
                <c:ptCount val="3"/>
                <c:pt idx="0">
                  <c:v>91012388.120000005</c:v>
                </c:pt>
                <c:pt idx="1">
                  <c:v>76488323.329999998</c:v>
                </c:pt>
                <c:pt idx="2">
                  <c:v>14524064.790000003</c:v>
                </c:pt>
              </c:numCache>
            </c:numRef>
          </c:val>
        </c:ser>
        <c:ser>
          <c:idx val="1"/>
          <c:order val="1"/>
          <c:tx>
            <c:strRef>
              <c:f>'Rozdziały I-V 2015'!$J$65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2015'!$H$66:$H$68</c:f>
              <c:strCache>
                <c:ptCount val="3"/>
                <c:pt idx="0">
                  <c:v>Ogółem 54,3%</c:v>
                </c:pt>
                <c:pt idx="1">
                  <c:v>Płace i pochodne 53,3%</c:v>
                </c:pt>
                <c:pt idx="2">
                  <c:v>Wydatki rzeczowe 60,3%</c:v>
                </c:pt>
              </c:strCache>
            </c:strRef>
          </c:cat>
          <c:val>
            <c:numRef>
              <c:f>'Rozdziały I-V 2015'!$J$66:$J$68</c:f>
              <c:numCache>
                <c:formatCode>#,##0</c:formatCode>
                <c:ptCount val="3"/>
                <c:pt idx="0">
                  <c:v>76589223.879999995</c:v>
                </c:pt>
                <c:pt idx="1">
                  <c:v>67027235.670000002</c:v>
                </c:pt>
                <c:pt idx="2">
                  <c:v>9561988.2099999972</c:v>
                </c:pt>
              </c:numCache>
            </c:numRef>
          </c:val>
        </c:ser>
        <c:gapWidth val="55"/>
        <c:gapDepth val="55"/>
        <c:shape val="cylinder"/>
        <c:axId val="41123200"/>
        <c:axId val="56520704"/>
        <c:axId val="0"/>
      </c:bar3DChart>
      <c:catAx>
        <c:axId val="411232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/>
            </a:pPr>
            <a:endParaRPr lang="pl-PL"/>
          </a:p>
        </c:txPr>
        <c:crossAx val="56520704"/>
        <c:crosses val="autoZero"/>
        <c:auto val="1"/>
        <c:lblAlgn val="ctr"/>
        <c:lblOffset val="100"/>
      </c:catAx>
      <c:valAx>
        <c:axId val="5652070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/>
            </a:pPr>
            <a:endParaRPr lang="pl-PL"/>
          </a:p>
        </c:txPr>
        <c:crossAx val="411232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191404328090529"/>
          <c:y val="0.46563229085657148"/>
          <c:w val="0.10336177924675036"/>
          <c:h val="0.10988825315705662"/>
        </c:manualLayout>
      </c:layout>
      <c:txPr>
        <a:bodyPr/>
        <a:lstStyle/>
        <a:p>
          <a:pPr>
            <a:defRPr sz="105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5496065825527744"/>
          <c:y val="8.2042815379988601E-2"/>
          <c:w val="0.7249711929746252"/>
          <c:h val="0.83466860573520196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2015'!$I$45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2015'!$H$46:$H$48</c:f>
              <c:strCache>
                <c:ptCount val="3"/>
                <c:pt idx="0">
                  <c:v>Ogółem 53,87%</c:v>
                </c:pt>
                <c:pt idx="1">
                  <c:v>Płace i pochodne 53,43%</c:v>
                </c:pt>
                <c:pt idx="2">
                  <c:v>Wydatki rzeczowe 61,07%</c:v>
                </c:pt>
              </c:strCache>
            </c:strRef>
          </c:cat>
          <c:val>
            <c:numRef>
              <c:f>'Rozdziały I-V 2015'!$I$46:$I$48</c:f>
              <c:numCache>
                <c:formatCode>#,##0</c:formatCode>
                <c:ptCount val="3"/>
                <c:pt idx="0">
                  <c:v>1523780.78</c:v>
                </c:pt>
                <c:pt idx="1">
                  <c:v>1424716.3</c:v>
                </c:pt>
                <c:pt idx="2">
                  <c:v>99064.479999999981</c:v>
                </c:pt>
              </c:numCache>
            </c:numRef>
          </c:val>
        </c:ser>
        <c:ser>
          <c:idx val="1"/>
          <c:order val="1"/>
          <c:tx>
            <c:strRef>
              <c:f>'Rozdziały I-V 2015'!$J$45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2015'!$H$46:$H$48</c:f>
              <c:strCache>
                <c:ptCount val="3"/>
                <c:pt idx="0">
                  <c:v>Ogółem 53,87%</c:v>
                </c:pt>
                <c:pt idx="1">
                  <c:v>Płace i pochodne 53,43%</c:v>
                </c:pt>
                <c:pt idx="2">
                  <c:v>Wydatki rzeczowe 61,07%</c:v>
                </c:pt>
              </c:strCache>
            </c:strRef>
          </c:cat>
          <c:val>
            <c:numRef>
              <c:f>'Rozdziały I-V 2015'!$J$46:$J$48</c:f>
              <c:numCache>
                <c:formatCode>#,##0</c:formatCode>
                <c:ptCount val="3"/>
                <c:pt idx="0">
                  <c:v>1304760.22</c:v>
                </c:pt>
                <c:pt idx="1">
                  <c:v>1241601.7</c:v>
                </c:pt>
                <c:pt idx="2">
                  <c:v>63158.520000000019</c:v>
                </c:pt>
              </c:numCache>
            </c:numRef>
          </c:val>
        </c:ser>
        <c:shape val="cylinder"/>
        <c:axId val="70825088"/>
        <c:axId val="70827392"/>
        <c:axId val="67756032"/>
      </c:bar3DChart>
      <c:catAx>
        <c:axId val="708250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0827392"/>
        <c:crosses val="autoZero"/>
        <c:auto val="1"/>
        <c:lblAlgn val="ctr"/>
        <c:lblOffset val="100"/>
      </c:catAx>
      <c:valAx>
        <c:axId val="7082739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0825088"/>
        <c:crosses val="autoZero"/>
        <c:crossBetween val="between"/>
      </c:valAx>
      <c:serAx>
        <c:axId val="67756032"/>
        <c:scaling>
          <c:orientation val="minMax"/>
        </c:scaling>
        <c:delete val="1"/>
        <c:axPos val="b"/>
        <c:tickLblPos val="none"/>
        <c:crossAx val="7082739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45E-2"/>
          <c:y val="3.1154032854444458E-2"/>
          <c:w val="0.80774642752989312"/>
          <c:h val="0.89855020909362249"/>
        </c:manualLayout>
      </c:layout>
      <c:bar3DChart>
        <c:barDir val="col"/>
        <c:grouping val="standard"/>
        <c:shape val="cylinder"/>
        <c:axId val="37681408"/>
        <c:axId val="38031360"/>
        <c:axId val="38035456"/>
      </c:bar3DChart>
      <c:catAx>
        <c:axId val="37681408"/>
        <c:scaling>
          <c:orientation val="minMax"/>
        </c:scaling>
        <c:axPos val="b"/>
        <c:numFmt formatCode="General" sourceLinked="1"/>
        <c:majorTickMark val="none"/>
        <c:tickLblPos val="nextTo"/>
        <c:crossAx val="38031360"/>
        <c:crosses val="autoZero"/>
        <c:auto val="1"/>
        <c:lblAlgn val="ctr"/>
        <c:lblOffset val="100"/>
      </c:catAx>
      <c:valAx>
        <c:axId val="3803136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7681408"/>
        <c:crosses val="autoZero"/>
        <c:crossBetween val="between"/>
      </c:valAx>
      <c:serAx>
        <c:axId val="38035456"/>
        <c:scaling>
          <c:orientation val="minMax"/>
        </c:scaling>
        <c:delete val="1"/>
        <c:axPos val="b"/>
        <c:tickLblPos val="none"/>
        <c:crossAx val="38031360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8554153705143921E-2"/>
          <c:y val="4.7766050520280719E-2"/>
          <c:w val="0.78088086938752832"/>
          <c:h val="0.87266601525149312"/>
        </c:manualLayout>
      </c:layout>
      <c:bar3DChart>
        <c:barDir val="col"/>
        <c:grouping val="standard"/>
        <c:shape val="cylinder"/>
        <c:axId val="38058624"/>
        <c:axId val="38064512"/>
        <c:axId val="38037696"/>
      </c:bar3DChart>
      <c:catAx>
        <c:axId val="380586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064512"/>
        <c:crosses val="autoZero"/>
        <c:auto val="1"/>
        <c:lblAlgn val="ctr"/>
        <c:lblOffset val="100"/>
      </c:catAx>
      <c:valAx>
        <c:axId val="3806451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058624"/>
        <c:crosses val="autoZero"/>
        <c:crossBetween val="between"/>
      </c:valAx>
      <c:serAx>
        <c:axId val="38037696"/>
        <c:scaling>
          <c:orientation val="minMax"/>
        </c:scaling>
        <c:delete val="1"/>
        <c:axPos val="b"/>
        <c:tickLblPos val="none"/>
        <c:crossAx val="3806451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'Rozdziały I-V 2015'!$I$49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2015'!$H$50:$H$52</c:f>
              <c:strCache>
                <c:ptCount val="3"/>
                <c:pt idx="0">
                  <c:v>Ogółem 54,11%</c:v>
                </c:pt>
                <c:pt idx="1">
                  <c:v>Płace i pochodne 53,65%</c:v>
                </c:pt>
                <c:pt idx="2">
                  <c:v>Wydatki rzeczowe 63,43%</c:v>
                </c:pt>
              </c:strCache>
            </c:strRef>
          </c:cat>
          <c:val>
            <c:numRef>
              <c:f>'Rozdziały I-V 2015'!$I$50:$I$52</c:f>
              <c:numCache>
                <c:formatCode>#,##0</c:formatCode>
                <c:ptCount val="3"/>
                <c:pt idx="0">
                  <c:v>4444009.1500000004</c:v>
                </c:pt>
                <c:pt idx="1">
                  <c:v>4200210.87</c:v>
                </c:pt>
                <c:pt idx="2">
                  <c:v>243798.28000000026</c:v>
                </c:pt>
              </c:numCache>
            </c:numRef>
          </c:val>
        </c:ser>
        <c:ser>
          <c:idx val="1"/>
          <c:order val="1"/>
          <c:tx>
            <c:strRef>
              <c:f>'Rozdziały I-V 2015'!$J$49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2015'!$H$50:$H$52</c:f>
              <c:strCache>
                <c:ptCount val="3"/>
                <c:pt idx="0">
                  <c:v>Ogółem 54,11%</c:v>
                </c:pt>
                <c:pt idx="1">
                  <c:v>Płace i pochodne 53,65%</c:v>
                </c:pt>
                <c:pt idx="2">
                  <c:v>Wydatki rzeczowe 63,43%</c:v>
                </c:pt>
              </c:strCache>
            </c:strRef>
          </c:cat>
          <c:val>
            <c:numRef>
              <c:f>'Rozdziały I-V 2015'!$J$50:$J$52</c:f>
              <c:numCache>
                <c:formatCode>#,##0</c:formatCode>
                <c:ptCount val="3"/>
                <c:pt idx="0">
                  <c:v>3769112.8499999996</c:v>
                </c:pt>
                <c:pt idx="1">
                  <c:v>3628557.13</c:v>
                </c:pt>
                <c:pt idx="2">
                  <c:v>140555.71999999974</c:v>
                </c:pt>
              </c:numCache>
            </c:numRef>
          </c:val>
        </c:ser>
        <c:shape val="cylinder"/>
        <c:axId val="71637248"/>
        <c:axId val="71656192"/>
        <c:axId val="67770560"/>
      </c:bar3DChart>
      <c:catAx>
        <c:axId val="716372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1656192"/>
        <c:crosses val="autoZero"/>
        <c:auto val="1"/>
        <c:lblAlgn val="ctr"/>
        <c:lblOffset val="100"/>
      </c:catAx>
      <c:valAx>
        <c:axId val="7165619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1637248"/>
        <c:crosses val="autoZero"/>
        <c:crossBetween val="between"/>
      </c:valAx>
      <c:serAx>
        <c:axId val="67770560"/>
        <c:scaling>
          <c:orientation val="minMax"/>
        </c:scaling>
        <c:delete val="1"/>
        <c:axPos val="b"/>
        <c:tickLblPos val="none"/>
        <c:crossAx val="7165619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5.8851584524156703E-2"/>
          <c:y val="3.1154032854444458E-2"/>
          <c:w val="0.83498408185087969"/>
          <c:h val="0.89855020909362249"/>
        </c:manualLayout>
      </c:layout>
      <c:bar3DChart>
        <c:barDir val="col"/>
        <c:grouping val="percentStacked"/>
        <c:gapWidth val="55"/>
        <c:gapDepth val="55"/>
        <c:shape val="cylinder"/>
        <c:axId val="37892096"/>
        <c:axId val="37893632"/>
        <c:axId val="0"/>
      </c:bar3DChart>
      <c:catAx>
        <c:axId val="37892096"/>
        <c:scaling>
          <c:orientation val="minMax"/>
        </c:scaling>
        <c:axPos val="b"/>
        <c:numFmt formatCode="General" sourceLinked="1"/>
        <c:majorTickMark val="none"/>
        <c:tickLblPos val="nextTo"/>
        <c:crossAx val="37893632"/>
        <c:crosses val="autoZero"/>
        <c:auto val="1"/>
        <c:lblAlgn val="ctr"/>
        <c:lblOffset val="100"/>
      </c:catAx>
      <c:valAx>
        <c:axId val="3789363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378920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percentStacked"/>
        <c:gapWidth val="55"/>
        <c:gapDepth val="55"/>
        <c:shape val="cylinder"/>
        <c:axId val="37940224"/>
        <c:axId val="37954304"/>
        <c:axId val="0"/>
      </c:bar3DChart>
      <c:catAx>
        <c:axId val="379402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954304"/>
        <c:crosses val="autoZero"/>
        <c:auto val="1"/>
        <c:lblAlgn val="ctr"/>
        <c:lblOffset val="100"/>
      </c:catAx>
      <c:valAx>
        <c:axId val="3795430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9402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percentStacked"/>
        <c:ser>
          <c:idx val="0"/>
          <c:order val="0"/>
          <c:tx>
            <c:strRef>
              <c:f>'Rozdziały I-V 2015'!$I$69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2015'!$H$70:$H$72</c:f>
              <c:strCache>
                <c:ptCount val="3"/>
                <c:pt idx="0">
                  <c:v>Ogółem 54,92%</c:v>
                </c:pt>
                <c:pt idx="1">
                  <c:v>Płace i pochodne 51,66%</c:v>
                </c:pt>
                <c:pt idx="2">
                  <c:v>Wydatki rzeczowe 67,85%</c:v>
                </c:pt>
              </c:strCache>
            </c:strRef>
          </c:cat>
          <c:val>
            <c:numRef>
              <c:f>'Rozdziały I-V 2015'!$I$70:$I$72</c:f>
              <c:numCache>
                <c:formatCode>#,##0</c:formatCode>
                <c:ptCount val="3"/>
                <c:pt idx="0">
                  <c:v>9052006.2400000002</c:v>
                </c:pt>
                <c:pt idx="1">
                  <c:v>6797408.9399999995</c:v>
                </c:pt>
                <c:pt idx="2">
                  <c:v>2254597.3000000003</c:v>
                </c:pt>
              </c:numCache>
            </c:numRef>
          </c:val>
        </c:ser>
        <c:ser>
          <c:idx val="1"/>
          <c:order val="1"/>
          <c:tx>
            <c:strRef>
              <c:f>'Rozdziały I-V 2015'!$J$69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2015'!$H$70:$H$72</c:f>
              <c:strCache>
                <c:ptCount val="3"/>
                <c:pt idx="0">
                  <c:v>Ogółem 54,92%</c:v>
                </c:pt>
                <c:pt idx="1">
                  <c:v>Płace i pochodne 51,66%</c:v>
                </c:pt>
                <c:pt idx="2">
                  <c:v>Wydatki rzeczowe 67,85%</c:v>
                </c:pt>
              </c:strCache>
            </c:strRef>
          </c:cat>
          <c:val>
            <c:numRef>
              <c:f>'Rozdziały I-V 2015'!$J$70:$J$72</c:f>
              <c:numCache>
                <c:formatCode>#,##0</c:formatCode>
                <c:ptCount val="3"/>
                <c:pt idx="0">
                  <c:v>7430210.7599999998</c:v>
                </c:pt>
                <c:pt idx="1">
                  <c:v>6361817.0600000005</c:v>
                </c:pt>
                <c:pt idx="2">
                  <c:v>1068393.6999999997</c:v>
                </c:pt>
              </c:numCache>
            </c:numRef>
          </c:val>
        </c:ser>
        <c:gapWidth val="55"/>
        <c:gapDepth val="55"/>
        <c:shape val="cylinder"/>
        <c:axId val="73986816"/>
        <c:axId val="73988736"/>
        <c:axId val="0"/>
      </c:bar3DChart>
      <c:catAx>
        <c:axId val="739868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3988736"/>
        <c:crosses val="autoZero"/>
        <c:auto val="1"/>
        <c:lblAlgn val="ctr"/>
        <c:lblOffset val="100"/>
      </c:catAx>
      <c:valAx>
        <c:axId val="7398873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39868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287055617222477"/>
          <c:y val="0.44967293060627672"/>
          <c:w val="0.10244707323571717"/>
          <c:h val="0.10634347079715158"/>
        </c:manualLayout>
      </c:layout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245E-2"/>
          <c:y val="3.1154032854444458E-2"/>
          <c:w val="0.80774642752989312"/>
          <c:h val="0.89855020909362249"/>
        </c:manualLayout>
      </c:layout>
      <c:bar3DChart>
        <c:barDir val="col"/>
        <c:grouping val="standard"/>
        <c:shape val="cylinder"/>
        <c:axId val="37964800"/>
        <c:axId val="37982208"/>
        <c:axId val="37887040"/>
      </c:bar3DChart>
      <c:catAx>
        <c:axId val="37964800"/>
        <c:scaling>
          <c:orientation val="minMax"/>
        </c:scaling>
        <c:axPos val="b"/>
        <c:numFmt formatCode="General" sourceLinked="1"/>
        <c:majorTickMark val="none"/>
        <c:tickLblPos val="nextTo"/>
        <c:crossAx val="37982208"/>
        <c:crosses val="autoZero"/>
        <c:auto val="1"/>
        <c:lblAlgn val="ctr"/>
        <c:lblOffset val="100"/>
      </c:catAx>
      <c:valAx>
        <c:axId val="3798220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7964800"/>
        <c:crosses val="autoZero"/>
        <c:crossBetween val="between"/>
      </c:valAx>
      <c:serAx>
        <c:axId val="37887040"/>
        <c:scaling>
          <c:orientation val="minMax"/>
        </c:scaling>
        <c:delete val="1"/>
        <c:axPos val="b"/>
        <c:tickLblPos val="none"/>
        <c:crossAx val="37982208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069971576412858E-2"/>
          <c:y val="3.2100713764044442E-2"/>
          <c:w val="0.79355759881153809"/>
          <c:h val="0.89008484485330408"/>
        </c:manualLayout>
      </c:layout>
      <c:bar3DChart>
        <c:barDir val="col"/>
        <c:grouping val="standard"/>
        <c:shape val="cylinder"/>
        <c:axId val="38079104"/>
        <c:axId val="38093184"/>
        <c:axId val="38000384"/>
      </c:bar3DChart>
      <c:catAx>
        <c:axId val="380791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093184"/>
        <c:crosses val="autoZero"/>
        <c:auto val="1"/>
        <c:lblAlgn val="ctr"/>
        <c:lblOffset val="100"/>
      </c:catAx>
      <c:valAx>
        <c:axId val="3809318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079104"/>
        <c:crosses val="autoZero"/>
        <c:crossBetween val="between"/>
      </c:valAx>
      <c:serAx>
        <c:axId val="38000384"/>
        <c:scaling>
          <c:orientation val="minMax"/>
        </c:scaling>
        <c:delete val="1"/>
        <c:axPos val="b"/>
        <c:tickLblPos val="none"/>
        <c:crossAx val="3809318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6434712760529062E-2"/>
          <c:y val="3.2100713764044435E-2"/>
          <c:w val="0.79547749365114795"/>
          <c:h val="0.89546744350809837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2015'!$I$53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2015'!$H$54:$H$56</c:f>
              <c:strCache>
                <c:ptCount val="3"/>
                <c:pt idx="0">
                  <c:v>Ogółem 53,97%</c:v>
                </c:pt>
                <c:pt idx="1">
                  <c:v>Płace i pochodne 51,99%</c:v>
                </c:pt>
                <c:pt idx="2">
                  <c:v>Wydatki rzeczowe 71,99%</c:v>
                </c:pt>
              </c:strCache>
            </c:strRef>
          </c:cat>
          <c:val>
            <c:numRef>
              <c:f>'Rozdziały I-V 2015'!$I$54:$I$56</c:f>
              <c:numCache>
                <c:formatCode>#,##0</c:formatCode>
                <c:ptCount val="3"/>
                <c:pt idx="0">
                  <c:v>4100836.22</c:v>
                </c:pt>
                <c:pt idx="1">
                  <c:v>3558386.2499999995</c:v>
                </c:pt>
                <c:pt idx="2">
                  <c:v>542449.97000000067</c:v>
                </c:pt>
              </c:numCache>
            </c:numRef>
          </c:val>
        </c:ser>
        <c:ser>
          <c:idx val="1"/>
          <c:order val="1"/>
          <c:tx>
            <c:strRef>
              <c:f>'Rozdziały I-V 2015'!$J$53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2015'!$H$54:$H$56</c:f>
              <c:strCache>
                <c:ptCount val="3"/>
                <c:pt idx="0">
                  <c:v>Ogółem 53,97%</c:v>
                </c:pt>
                <c:pt idx="1">
                  <c:v>Płace i pochodne 51,99%</c:v>
                </c:pt>
                <c:pt idx="2">
                  <c:v>Wydatki rzeczowe 71,99%</c:v>
                </c:pt>
              </c:strCache>
            </c:strRef>
          </c:cat>
          <c:val>
            <c:numRef>
              <c:f>'Rozdziały I-V 2015'!$J$54:$J$56</c:f>
              <c:numCache>
                <c:formatCode>#,##0</c:formatCode>
                <c:ptCount val="3"/>
                <c:pt idx="0">
                  <c:v>3497098.78</c:v>
                </c:pt>
                <c:pt idx="1">
                  <c:v>3285992.7500000005</c:v>
                </c:pt>
                <c:pt idx="2">
                  <c:v>211106.02999999933</c:v>
                </c:pt>
              </c:numCache>
            </c:numRef>
          </c:val>
        </c:ser>
        <c:shape val="cylinder"/>
        <c:axId val="72810880"/>
        <c:axId val="72872320"/>
        <c:axId val="67756928"/>
      </c:bar3DChart>
      <c:catAx>
        <c:axId val="728108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2872320"/>
        <c:crosses val="autoZero"/>
        <c:auto val="1"/>
        <c:lblAlgn val="ctr"/>
        <c:lblOffset val="100"/>
      </c:catAx>
      <c:valAx>
        <c:axId val="7287232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2810880"/>
        <c:crosses val="autoZero"/>
        <c:crossBetween val="between"/>
      </c:valAx>
      <c:serAx>
        <c:axId val="67756928"/>
        <c:scaling>
          <c:orientation val="minMax"/>
        </c:scaling>
        <c:delete val="1"/>
        <c:axPos val="b"/>
        <c:tickLblPos val="none"/>
        <c:crossAx val="7287232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4352580927384064E-2"/>
          <c:y val="0.10220432646046819"/>
          <c:w val="0.80374914941187958"/>
          <c:h val="0.82875025712759987"/>
        </c:manualLayout>
      </c:layout>
      <c:bar3DChart>
        <c:barDir val="col"/>
        <c:grouping val="standard"/>
        <c:shape val="cylinder"/>
        <c:axId val="36349440"/>
        <c:axId val="36350976"/>
        <c:axId val="57678464"/>
      </c:bar3DChart>
      <c:catAx>
        <c:axId val="36349440"/>
        <c:scaling>
          <c:orientation val="minMax"/>
        </c:scaling>
        <c:axPos val="b"/>
        <c:numFmt formatCode="General" sourceLinked="1"/>
        <c:majorTickMark val="none"/>
        <c:tickLblPos val="nextTo"/>
        <c:crossAx val="36350976"/>
        <c:crosses val="autoZero"/>
        <c:auto val="1"/>
        <c:lblAlgn val="ctr"/>
        <c:lblOffset val="100"/>
      </c:catAx>
      <c:valAx>
        <c:axId val="3635097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6349440"/>
        <c:crosses val="autoZero"/>
        <c:crossBetween val="between"/>
      </c:valAx>
      <c:serAx>
        <c:axId val="57678464"/>
        <c:scaling>
          <c:orientation val="minMax"/>
        </c:scaling>
        <c:delete val="1"/>
        <c:axPos val="b"/>
        <c:tickLblPos val="none"/>
        <c:crossAx val="36350976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  <c:userShapes r:id="rId3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7.9916399338971586E-2"/>
          <c:y val="3.6766098176233435E-2"/>
          <c:w val="0.80928963740643589"/>
          <c:h val="0.89855020909362249"/>
        </c:manualLayout>
      </c:layout>
      <c:bar3DChart>
        <c:barDir val="col"/>
        <c:grouping val="standard"/>
        <c:shape val="cylinder"/>
        <c:axId val="38129664"/>
        <c:axId val="38131200"/>
        <c:axId val="38001728"/>
      </c:bar3DChart>
      <c:catAx>
        <c:axId val="38129664"/>
        <c:scaling>
          <c:orientation val="minMax"/>
        </c:scaling>
        <c:axPos val="b"/>
        <c:numFmt formatCode="General" sourceLinked="1"/>
        <c:majorTickMark val="none"/>
        <c:tickLblPos val="nextTo"/>
        <c:crossAx val="38131200"/>
        <c:crosses val="autoZero"/>
        <c:auto val="1"/>
        <c:lblAlgn val="ctr"/>
        <c:lblOffset val="100"/>
      </c:catAx>
      <c:valAx>
        <c:axId val="3813120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8129664"/>
        <c:crosses val="autoZero"/>
        <c:crossBetween val="between"/>
      </c:valAx>
      <c:serAx>
        <c:axId val="38001728"/>
        <c:scaling>
          <c:orientation val="minMax"/>
        </c:scaling>
        <c:delete val="1"/>
        <c:axPos val="b"/>
        <c:tickLblPos val="none"/>
        <c:crossAx val="38131200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3.1582960316237266E-2"/>
          <c:w val="0.79643854055898555"/>
          <c:h val="0.89185766993631521"/>
        </c:manualLayout>
      </c:layout>
      <c:bar3DChart>
        <c:barDir val="col"/>
        <c:grouping val="standard"/>
        <c:shape val="cylinder"/>
        <c:axId val="38240640"/>
        <c:axId val="38242176"/>
        <c:axId val="38118720"/>
      </c:bar3DChart>
      <c:catAx>
        <c:axId val="382406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242176"/>
        <c:crosses val="autoZero"/>
        <c:auto val="1"/>
        <c:lblAlgn val="ctr"/>
        <c:lblOffset val="100"/>
      </c:catAx>
      <c:valAx>
        <c:axId val="3824217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240640"/>
        <c:crosses val="autoZero"/>
        <c:crossBetween val="between"/>
      </c:valAx>
      <c:serAx>
        <c:axId val="38118720"/>
        <c:scaling>
          <c:orientation val="minMax"/>
        </c:scaling>
        <c:delete val="1"/>
        <c:axPos val="b"/>
        <c:tickLblPos val="none"/>
        <c:crossAx val="3824217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'Rozdziały I-V 2015'!$I$57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2015'!$H$58:$H$60</c:f>
              <c:strCache>
                <c:ptCount val="3"/>
                <c:pt idx="0">
                  <c:v>Ogółem 52,2%</c:v>
                </c:pt>
                <c:pt idx="1">
                  <c:v>Płace i pochodne 51,15%</c:v>
                </c:pt>
                <c:pt idx="2">
                  <c:v>Wydatki rzeczowe 64,95%</c:v>
                </c:pt>
              </c:strCache>
            </c:strRef>
          </c:cat>
          <c:val>
            <c:numRef>
              <c:f>'Rozdziały I-V 2015'!$I$58:$I$60</c:f>
              <c:numCache>
                <c:formatCode>#,##0</c:formatCode>
                <c:ptCount val="3"/>
                <c:pt idx="0">
                  <c:v>2296772.7999999998</c:v>
                </c:pt>
                <c:pt idx="1">
                  <c:v>2080411.6</c:v>
                </c:pt>
                <c:pt idx="2">
                  <c:v>216361.19999999972</c:v>
                </c:pt>
              </c:numCache>
            </c:numRef>
          </c:val>
        </c:ser>
        <c:ser>
          <c:idx val="1"/>
          <c:order val="1"/>
          <c:tx>
            <c:strRef>
              <c:f>'Rozdziały I-V 2015'!$J$57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2015'!$H$58:$H$60</c:f>
              <c:strCache>
                <c:ptCount val="3"/>
                <c:pt idx="0">
                  <c:v>Ogółem 52,2%</c:v>
                </c:pt>
                <c:pt idx="1">
                  <c:v>Płace i pochodne 51,15%</c:v>
                </c:pt>
                <c:pt idx="2">
                  <c:v>Wydatki rzeczowe 64,95%</c:v>
                </c:pt>
              </c:strCache>
            </c:strRef>
          </c:cat>
          <c:val>
            <c:numRef>
              <c:f>'Rozdziały I-V 2015'!$J$58:$J$60</c:f>
              <c:numCache>
                <c:formatCode>#,##0</c:formatCode>
                <c:ptCount val="3"/>
                <c:pt idx="0">
                  <c:v>2103378.2000000002</c:v>
                </c:pt>
                <c:pt idx="1">
                  <c:v>1986624.4</c:v>
                </c:pt>
                <c:pt idx="2">
                  <c:v>116753.80000000028</c:v>
                </c:pt>
              </c:numCache>
            </c:numRef>
          </c:val>
        </c:ser>
        <c:shape val="cylinder"/>
        <c:axId val="69579904"/>
        <c:axId val="72754304"/>
        <c:axId val="70719232"/>
      </c:bar3DChart>
      <c:catAx>
        <c:axId val="695799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2754304"/>
        <c:crosses val="autoZero"/>
        <c:auto val="1"/>
        <c:lblAlgn val="ctr"/>
        <c:lblOffset val="100"/>
      </c:catAx>
      <c:valAx>
        <c:axId val="727543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9579904"/>
        <c:crosses val="autoZero"/>
        <c:crossBetween val="between"/>
      </c:valAx>
      <c:serAx>
        <c:axId val="70719232"/>
        <c:scaling>
          <c:orientation val="minMax"/>
        </c:scaling>
        <c:delete val="1"/>
        <c:axPos val="b"/>
        <c:tickLblPos val="none"/>
        <c:crossAx val="7275430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7.8373189462428314E-2"/>
          <c:y val="3.1154032854444458E-2"/>
          <c:w val="0.81083284728297855"/>
          <c:h val="0.91258037239809564"/>
        </c:manualLayout>
      </c:layout>
      <c:bar3DChart>
        <c:barDir val="col"/>
        <c:grouping val="standard"/>
        <c:shape val="cylinder"/>
        <c:axId val="38282368"/>
        <c:axId val="38283904"/>
        <c:axId val="38120512"/>
      </c:bar3DChart>
      <c:catAx>
        <c:axId val="38282368"/>
        <c:scaling>
          <c:orientation val="minMax"/>
        </c:scaling>
        <c:axPos val="b"/>
        <c:numFmt formatCode="General" sourceLinked="1"/>
        <c:majorTickMark val="none"/>
        <c:tickLblPos val="nextTo"/>
        <c:crossAx val="38283904"/>
        <c:crosses val="autoZero"/>
        <c:auto val="1"/>
        <c:lblAlgn val="ctr"/>
        <c:lblOffset val="100"/>
      </c:catAx>
      <c:valAx>
        <c:axId val="382839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8282368"/>
        <c:crosses val="autoZero"/>
        <c:crossBetween val="between"/>
      </c:valAx>
      <c:serAx>
        <c:axId val="38120512"/>
        <c:scaling>
          <c:orientation val="minMax"/>
        </c:scaling>
        <c:delete val="1"/>
        <c:axPos val="b"/>
        <c:tickLblPos val="none"/>
        <c:crossAx val="38283904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2.0535514268906374E-2"/>
          <c:w val="0.79643854055898555"/>
          <c:h val="0.89008484485330408"/>
        </c:manualLayout>
      </c:layout>
      <c:bar3DChart>
        <c:barDir val="col"/>
        <c:grouping val="standard"/>
        <c:shape val="cylinder"/>
        <c:axId val="38319616"/>
        <c:axId val="38321152"/>
        <c:axId val="38257984"/>
      </c:bar3DChart>
      <c:catAx>
        <c:axId val="383196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321152"/>
        <c:crosses val="autoZero"/>
        <c:auto val="1"/>
        <c:lblAlgn val="ctr"/>
        <c:lblOffset val="100"/>
      </c:catAx>
      <c:valAx>
        <c:axId val="3832115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319616"/>
        <c:crosses val="autoZero"/>
        <c:crossBetween val="between"/>
      </c:valAx>
      <c:serAx>
        <c:axId val="38257984"/>
        <c:scaling>
          <c:orientation val="minMax"/>
        </c:scaling>
        <c:delete val="1"/>
        <c:axPos val="b"/>
        <c:tickLblPos val="none"/>
        <c:crossAx val="3832115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ndard"/>
        <c:ser>
          <c:idx val="0"/>
          <c:order val="0"/>
          <c:tx>
            <c:strRef>
              <c:f>'Rozdziały I-V 2015'!$I$61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2015'!$H$62:$H$64</c:f>
              <c:strCache>
                <c:ptCount val="3"/>
                <c:pt idx="0">
                  <c:v>Ogółem 53,96%</c:v>
                </c:pt>
                <c:pt idx="1">
                  <c:v>Płace i pochodne 53,65%</c:v>
                </c:pt>
                <c:pt idx="2">
                  <c:v>Wydatki rzeczowe 55,56%</c:v>
                </c:pt>
              </c:strCache>
            </c:strRef>
          </c:cat>
          <c:val>
            <c:numRef>
              <c:f>'Rozdziały I-V 2015'!$I$62:$I$64</c:f>
              <c:numCache>
                <c:formatCode>#,##0</c:formatCode>
                <c:ptCount val="3"/>
                <c:pt idx="0">
                  <c:v>1306410.32</c:v>
                </c:pt>
                <c:pt idx="1">
                  <c:v>1092012.5</c:v>
                </c:pt>
                <c:pt idx="2">
                  <c:v>214397.82000000007</c:v>
                </c:pt>
              </c:numCache>
            </c:numRef>
          </c:val>
        </c:ser>
        <c:ser>
          <c:idx val="1"/>
          <c:order val="1"/>
          <c:tx>
            <c:strRef>
              <c:f>'Rozdziały I-V 2015'!$J$61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2015'!$H$62:$H$64</c:f>
              <c:strCache>
                <c:ptCount val="3"/>
                <c:pt idx="0">
                  <c:v>Ogółem 53,96%</c:v>
                </c:pt>
                <c:pt idx="1">
                  <c:v>Płace i pochodne 53,65%</c:v>
                </c:pt>
                <c:pt idx="2">
                  <c:v>Wydatki rzeczowe 55,56%</c:v>
                </c:pt>
              </c:strCache>
            </c:strRef>
          </c:cat>
          <c:val>
            <c:numRef>
              <c:f>'Rozdziały I-V 2015'!$J$62:$J$64</c:f>
              <c:numCache>
                <c:formatCode>#,##0</c:formatCode>
                <c:ptCount val="3"/>
                <c:pt idx="0">
                  <c:v>1114788.68</c:v>
                </c:pt>
                <c:pt idx="1">
                  <c:v>943318.5</c:v>
                </c:pt>
                <c:pt idx="2">
                  <c:v>171470.17999999993</c:v>
                </c:pt>
              </c:numCache>
            </c:numRef>
          </c:val>
        </c:ser>
        <c:shape val="cylinder"/>
        <c:axId val="80550912"/>
        <c:axId val="80786176"/>
        <c:axId val="56603968"/>
      </c:bar3DChart>
      <c:catAx>
        <c:axId val="805509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786176"/>
        <c:crosses val="autoZero"/>
        <c:auto val="1"/>
        <c:lblAlgn val="ctr"/>
        <c:lblOffset val="100"/>
      </c:catAx>
      <c:valAx>
        <c:axId val="8078617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550912"/>
        <c:crosses val="autoZero"/>
        <c:crossBetween val="between"/>
      </c:valAx>
      <c:serAx>
        <c:axId val="56603968"/>
        <c:scaling>
          <c:orientation val="minMax"/>
        </c:scaling>
        <c:delete val="1"/>
        <c:axPos val="b"/>
        <c:tickLblPos val="none"/>
        <c:crossAx val="8078617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201516477107038"/>
          <c:y val="3.0866359269839376E-2"/>
          <c:w val="0.74531204432779241"/>
          <c:h val="0.89883788267822784"/>
        </c:manualLayout>
      </c:layout>
      <c:bar3DChart>
        <c:barDir val="bar"/>
        <c:grouping val="percentStacked"/>
        <c:gapWidth val="55"/>
        <c:gapDepth val="55"/>
        <c:shape val="cylinder"/>
        <c:axId val="38332288"/>
        <c:axId val="38333824"/>
        <c:axId val="0"/>
      </c:bar3DChart>
      <c:catAx>
        <c:axId val="38332288"/>
        <c:scaling>
          <c:orientation val="minMax"/>
        </c:scaling>
        <c:axPos val="l"/>
        <c:numFmt formatCode="General" sourceLinked="1"/>
        <c:majorTickMark val="none"/>
        <c:tickLblPos val="nextTo"/>
        <c:crossAx val="38333824"/>
        <c:crosses val="autoZero"/>
        <c:auto val="1"/>
        <c:lblAlgn val="ctr"/>
        <c:lblOffset val="100"/>
      </c:catAx>
      <c:valAx>
        <c:axId val="38333824"/>
        <c:scaling>
          <c:orientation val="minMax"/>
        </c:scaling>
        <c:axPos val="b"/>
        <c:majorGridlines/>
        <c:numFmt formatCode="0%" sourceLinked="1"/>
        <c:majorTickMark val="none"/>
        <c:tickLblPos val="nextTo"/>
        <c:crossAx val="383322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'Ogółem 801 dane'!$H$2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'Ogółem 801 dane'!$G$3:$G$15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dane'!$H$3:$H$15</c:f>
              <c:numCache>
                <c:formatCode>#,##0</c:formatCode>
                <c:ptCount val="13"/>
                <c:pt idx="0">
                  <c:v>18441712.719999999</c:v>
                </c:pt>
                <c:pt idx="1">
                  <c:v>1020031.33</c:v>
                </c:pt>
                <c:pt idx="2">
                  <c:v>15103577.609999999</c:v>
                </c:pt>
                <c:pt idx="3">
                  <c:v>10016289.140000001</c:v>
                </c:pt>
                <c:pt idx="4">
                  <c:v>2544144.2999999998</c:v>
                </c:pt>
                <c:pt idx="5">
                  <c:v>20958691.059999999</c:v>
                </c:pt>
                <c:pt idx="6">
                  <c:v>13672397.140000001</c:v>
                </c:pt>
                <c:pt idx="7">
                  <c:v>1337353.0900000001</c:v>
                </c:pt>
                <c:pt idx="8">
                  <c:v>1523780.78</c:v>
                </c:pt>
                <c:pt idx="9">
                  <c:v>4444009.1500000004</c:v>
                </c:pt>
                <c:pt idx="10">
                  <c:v>4100836.22</c:v>
                </c:pt>
                <c:pt idx="11">
                  <c:v>2296772.7999999998</c:v>
                </c:pt>
                <c:pt idx="12">
                  <c:v>1306410.32</c:v>
                </c:pt>
              </c:numCache>
            </c:numRef>
          </c:val>
        </c:ser>
        <c:ser>
          <c:idx val="1"/>
          <c:order val="1"/>
          <c:tx>
            <c:strRef>
              <c:f>'Ogółem 801 dane'!$I$2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'Ogółem 801 dane'!$G$3:$G$15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dane'!$I$3:$I$15</c:f>
              <c:numCache>
                <c:formatCode>#,##0</c:formatCode>
                <c:ptCount val="13"/>
                <c:pt idx="0">
                  <c:v>15742626.280000001</c:v>
                </c:pt>
                <c:pt idx="1">
                  <c:v>1033245.67</c:v>
                </c:pt>
                <c:pt idx="2">
                  <c:v>13598102.390000001</c:v>
                </c:pt>
                <c:pt idx="3">
                  <c:v>9006437.8599999994</c:v>
                </c:pt>
                <c:pt idx="4">
                  <c:v>2689777.7</c:v>
                </c:pt>
                <c:pt idx="5">
                  <c:v>16867274.940000001</c:v>
                </c:pt>
                <c:pt idx="6">
                  <c:v>10431188.859999999</c:v>
                </c:pt>
                <c:pt idx="7">
                  <c:v>1396141.91</c:v>
                </c:pt>
                <c:pt idx="8">
                  <c:v>1304760.22</c:v>
                </c:pt>
                <c:pt idx="9">
                  <c:v>3769112.8499999996</c:v>
                </c:pt>
                <c:pt idx="10">
                  <c:v>3497098.78</c:v>
                </c:pt>
                <c:pt idx="11">
                  <c:v>2103378.2000000002</c:v>
                </c:pt>
                <c:pt idx="12">
                  <c:v>1114788.68</c:v>
                </c:pt>
              </c:numCache>
            </c:numRef>
          </c:val>
        </c:ser>
        <c:gapWidth val="55"/>
        <c:gapDepth val="55"/>
        <c:shape val="cylinder"/>
        <c:axId val="61254272"/>
        <c:axId val="61266176"/>
        <c:axId val="0"/>
      </c:bar3DChart>
      <c:catAx>
        <c:axId val="61254272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1266176"/>
        <c:crosses val="autoZero"/>
        <c:auto val="1"/>
        <c:lblAlgn val="ctr"/>
        <c:lblOffset val="100"/>
      </c:catAx>
      <c:valAx>
        <c:axId val="61266176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612542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5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2201516477107038"/>
          <c:y val="3.0866359269839376E-2"/>
          <c:w val="0.75302809371050894"/>
          <c:h val="0.89883788267822784"/>
        </c:manualLayout>
      </c:layout>
      <c:bar3DChart>
        <c:barDir val="bar"/>
        <c:grouping val="percentStacked"/>
        <c:gapWidth val="55"/>
        <c:gapDepth val="55"/>
        <c:shape val="cylinder"/>
        <c:axId val="38159104"/>
        <c:axId val="38160640"/>
        <c:axId val="0"/>
      </c:bar3DChart>
      <c:catAx>
        <c:axId val="38159104"/>
        <c:scaling>
          <c:orientation val="minMax"/>
        </c:scaling>
        <c:axPos val="l"/>
        <c:numFmt formatCode="General" sourceLinked="1"/>
        <c:majorTickMark val="none"/>
        <c:tickLblPos val="nextTo"/>
        <c:crossAx val="38160640"/>
        <c:crosses val="autoZero"/>
        <c:auto val="1"/>
        <c:lblAlgn val="ctr"/>
        <c:lblOffset val="100"/>
      </c:catAx>
      <c:valAx>
        <c:axId val="38160640"/>
        <c:scaling>
          <c:orientation val="minMax"/>
        </c:scaling>
        <c:axPos val="b"/>
        <c:majorGridlines/>
        <c:numFmt formatCode="0%" sourceLinked="1"/>
        <c:majorTickMark val="none"/>
        <c:tickLblPos val="nextTo"/>
        <c:crossAx val="381591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383566637503664"/>
          <c:y val="0.44645261130062297"/>
          <c:w val="9.6905074365704294E-2"/>
          <c:h val="0.10148249112951208"/>
        </c:manualLayout>
      </c:layout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sideWall>
      <c:spPr>
        <a:solidFill>
          <a:srgbClr val="B4DE86"/>
        </a:solidFill>
      </c:spPr>
    </c:sideWall>
    <c:backWall>
      <c:spPr>
        <a:solidFill>
          <a:srgbClr val="B4DE86"/>
        </a:solidFill>
      </c:spPr>
    </c:backWall>
    <c:plotArea>
      <c:layout/>
      <c:bar3DChart>
        <c:barDir val="bar"/>
        <c:grouping val="percentStacked"/>
        <c:gapWidth val="55"/>
        <c:gapDepth val="55"/>
        <c:shape val="cylinder"/>
        <c:axId val="38191104"/>
        <c:axId val="38192640"/>
        <c:axId val="0"/>
      </c:bar3DChart>
      <c:catAx>
        <c:axId val="3819110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192640"/>
        <c:crosses val="autoZero"/>
        <c:auto val="1"/>
        <c:lblAlgn val="ctr"/>
        <c:lblOffset val="100"/>
      </c:catAx>
      <c:valAx>
        <c:axId val="38192640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1911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floor>
      <c:spPr>
        <a:noFill/>
        <a:ln w="9525">
          <a:noFill/>
        </a:ln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1306844876975922"/>
          <c:y val="4.7306835188247055E-2"/>
          <c:w val="0.78411319392648526"/>
          <c:h val="0.84484329783463219"/>
        </c:manualLayout>
      </c:layout>
      <c:bar3DChart>
        <c:barDir val="col"/>
        <c:grouping val="standard"/>
        <c:shape val="cylinder"/>
        <c:axId val="37317632"/>
        <c:axId val="37323520"/>
        <c:axId val="36325120"/>
      </c:bar3DChart>
      <c:catAx>
        <c:axId val="373176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323520"/>
        <c:crosses val="autoZero"/>
        <c:auto val="1"/>
        <c:lblAlgn val="ctr"/>
        <c:lblOffset val="100"/>
      </c:catAx>
      <c:valAx>
        <c:axId val="3732352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spPr>
          <a:noFill/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317632"/>
        <c:crosses val="autoZero"/>
        <c:crossBetween val="between"/>
      </c:valAx>
      <c:serAx>
        <c:axId val="36325120"/>
        <c:scaling>
          <c:orientation val="minMax"/>
        </c:scaling>
        <c:delete val="1"/>
        <c:axPos val="b"/>
        <c:tickLblPos val="none"/>
        <c:crossAx val="37323520"/>
        <c:crosses val="autoZero"/>
      </c:ser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  <c:userShapes r:id="rId2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'Ogółem 801 dane'!$L$2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'Ogółem 801 dane'!$K$3:$K$15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dane'!$L$3:$L$15</c:f>
              <c:numCache>
                <c:formatCode>#,##0</c:formatCode>
                <c:ptCount val="13"/>
                <c:pt idx="0">
                  <c:v>15646210.5</c:v>
                </c:pt>
                <c:pt idx="1">
                  <c:v>790227.59</c:v>
                </c:pt>
                <c:pt idx="2">
                  <c:v>12868908.879999999</c:v>
                </c:pt>
                <c:pt idx="3">
                  <c:v>8420516.4100000001</c:v>
                </c:pt>
                <c:pt idx="4">
                  <c:v>2257155.5799999996</c:v>
                </c:pt>
                <c:pt idx="5">
                  <c:v>18216645.779999997</c:v>
                </c:pt>
                <c:pt idx="6">
                  <c:v>11363373.51</c:v>
                </c:pt>
                <c:pt idx="7">
                  <c:v>1199795.58</c:v>
                </c:pt>
                <c:pt idx="8">
                  <c:v>1424716.3</c:v>
                </c:pt>
                <c:pt idx="9">
                  <c:v>4200210.87</c:v>
                </c:pt>
                <c:pt idx="10">
                  <c:v>3558386.2499999995</c:v>
                </c:pt>
                <c:pt idx="11">
                  <c:v>2080411.6</c:v>
                </c:pt>
                <c:pt idx="12">
                  <c:v>1092012.5</c:v>
                </c:pt>
              </c:numCache>
            </c:numRef>
          </c:val>
        </c:ser>
        <c:ser>
          <c:idx val="1"/>
          <c:order val="1"/>
          <c:tx>
            <c:strRef>
              <c:f>'Ogółem 801 dane'!$M$2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'Ogółem 801 dane'!$K$3:$K$15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dane'!$M$3:$M$15</c:f>
              <c:numCache>
                <c:formatCode>#,##0</c:formatCode>
                <c:ptCount val="13"/>
                <c:pt idx="0">
                  <c:v>13641526.5</c:v>
                </c:pt>
                <c:pt idx="1">
                  <c:v>930356.41</c:v>
                </c:pt>
                <c:pt idx="2">
                  <c:v>12126474.120000001</c:v>
                </c:pt>
                <c:pt idx="3">
                  <c:v>7818495.5899999999</c:v>
                </c:pt>
                <c:pt idx="4">
                  <c:v>2354686.4200000004</c:v>
                </c:pt>
                <c:pt idx="5">
                  <c:v>15645598.220000003</c:v>
                </c:pt>
                <c:pt idx="6">
                  <c:v>8350550.4900000002</c:v>
                </c:pt>
                <c:pt idx="7">
                  <c:v>1234346.42</c:v>
                </c:pt>
                <c:pt idx="8">
                  <c:v>1241601.7</c:v>
                </c:pt>
                <c:pt idx="9">
                  <c:v>3628557.13</c:v>
                </c:pt>
                <c:pt idx="10">
                  <c:v>3285992.7500000005</c:v>
                </c:pt>
                <c:pt idx="11">
                  <c:v>1986624.4</c:v>
                </c:pt>
                <c:pt idx="12">
                  <c:v>943318.5</c:v>
                </c:pt>
              </c:numCache>
            </c:numRef>
          </c:val>
        </c:ser>
        <c:gapWidth val="55"/>
        <c:gapDepth val="55"/>
        <c:shape val="cylinder"/>
        <c:axId val="71468928"/>
        <c:axId val="71473408"/>
        <c:axId val="0"/>
      </c:bar3DChart>
      <c:catAx>
        <c:axId val="7146892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1473408"/>
        <c:crosses val="autoZero"/>
        <c:auto val="1"/>
        <c:lblAlgn val="ctr"/>
        <c:lblOffset val="100"/>
      </c:catAx>
      <c:valAx>
        <c:axId val="71473408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14689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2201516477107038"/>
          <c:y val="3.0866359269839376E-2"/>
          <c:w val="0.7545713035870516"/>
          <c:h val="0.89883788267822784"/>
        </c:manualLayout>
      </c:layout>
      <c:bar3DChart>
        <c:barDir val="bar"/>
        <c:grouping val="percentStacked"/>
        <c:gapWidth val="55"/>
        <c:gapDepth val="55"/>
        <c:shape val="cylinder"/>
        <c:axId val="38206848"/>
        <c:axId val="38487168"/>
        <c:axId val="0"/>
      </c:bar3DChart>
      <c:catAx>
        <c:axId val="38206848"/>
        <c:scaling>
          <c:orientation val="minMax"/>
        </c:scaling>
        <c:axPos val="l"/>
        <c:numFmt formatCode="General" sourceLinked="1"/>
        <c:majorTickMark val="none"/>
        <c:tickLblPos val="nextTo"/>
        <c:crossAx val="38487168"/>
        <c:crosses val="autoZero"/>
        <c:auto val="1"/>
        <c:lblAlgn val="ctr"/>
        <c:lblOffset val="100"/>
      </c:catAx>
      <c:valAx>
        <c:axId val="38487168"/>
        <c:scaling>
          <c:orientation val="minMax"/>
        </c:scaling>
        <c:axPos val="b"/>
        <c:majorGridlines/>
        <c:numFmt formatCode="0%" sourceLinked="1"/>
        <c:majorTickMark val="none"/>
        <c:tickLblPos val="nextTo"/>
        <c:crossAx val="382068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sideWall>
      <c:spPr>
        <a:solidFill>
          <a:srgbClr val="B4DE86"/>
        </a:solidFill>
      </c:spPr>
    </c:sideWall>
    <c:backWall>
      <c:spPr>
        <a:solidFill>
          <a:srgbClr val="B4DE86"/>
        </a:solidFill>
      </c:spPr>
    </c:backWall>
    <c:plotArea>
      <c:layout/>
      <c:bar3DChart>
        <c:barDir val="bar"/>
        <c:grouping val="percentStacked"/>
        <c:gapWidth val="55"/>
        <c:gapDepth val="55"/>
        <c:shape val="cylinder"/>
        <c:axId val="38529664"/>
        <c:axId val="38338944"/>
        <c:axId val="0"/>
      </c:bar3DChart>
      <c:catAx>
        <c:axId val="3852966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338944"/>
        <c:crosses val="autoZero"/>
        <c:auto val="1"/>
        <c:lblAlgn val="ctr"/>
        <c:lblOffset val="100"/>
      </c:catAx>
      <c:valAx>
        <c:axId val="38338944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85296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'Ogółem 801 dane'!$P$2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'Ogółem 801 dane'!$O$3:$O$15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dane'!$P$3:$P$15</c:f>
              <c:numCache>
                <c:formatCode>#,##0</c:formatCode>
                <c:ptCount val="13"/>
                <c:pt idx="0">
                  <c:v>2795502.2199999988</c:v>
                </c:pt>
                <c:pt idx="1">
                  <c:v>229803.74</c:v>
                </c:pt>
                <c:pt idx="2">
                  <c:v>2234668.7300000004</c:v>
                </c:pt>
                <c:pt idx="3">
                  <c:v>1595772.7300000004</c:v>
                </c:pt>
                <c:pt idx="4">
                  <c:v>286988.7200000002</c:v>
                </c:pt>
                <c:pt idx="5">
                  <c:v>2742045.2800000012</c:v>
                </c:pt>
                <c:pt idx="6">
                  <c:v>2309023.6300000008</c:v>
                </c:pt>
                <c:pt idx="7">
                  <c:v>137557.51</c:v>
                </c:pt>
                <c:pt idx="8">
                  <c:v>99064.479999999981</c:v>
                </c:pt>
                <c:pt idx="9">
                  <c:v>243798.28000000026</c:v>
                </c:pt>
                <c:pt idx="10">
                  <c:v>542449.97000000067</c:v>
                </c:pt>
                <c:pt idx="11">
                  <c:v>216361.19999999972</c:v>
                </c:pt>
                <c:pt idx="12">
                  <c:v>214397.82000000007</c:v>
                </c:pt>
              </c:numCache>
            </c:numRef>
          </c:val>
        </c:ser>
        <c:ser>
          <c:idx val="1"/>
          <c:order val="1"/>
          <c:tx>
            <c:strRef>
              <c:f>'Ogółem 801 dane'!$Q$2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'Ogółem 801 dane'!$O$3:$O$15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dane'!$Q$3:$Q$15</c:f>
              <c:numCache>
                <c:formatCode>#,##0</c:formatCode>
                <c:ptCount val="13"/>
                <c:pt idx="0">
                  <c:v>2101099.7800000012</c:v>
                </c:pt>
                <c:pt idx="1">
                  <c:v>102889.26000000001</c:v>
                </c:pt>
                <c:pt idx="2">
                  <c:v>1471628.2699999996</c:v>
                </c:pt>
                <c:pt idx="3">
                  <c:v>1187942.2699999996</c:v>
                </c:pt>
                <c:pt idx="4">
                  <c:v>335091.2799999998</c:v>
                </c:pt>
                <c:pt idx="5">
                  <c:v>1221676.7199999988</c:v>
                </c:pt>
                <c:pt idx="6">
                  <c:v>2080638.3699999992</c:v>
                </c:pt>
                <c:pt idx="7">
                  <c:v>161795.49</c:v>
                </c:pt>
                <c:pt idx="8">
                  <c:v>63158.520000000019</c:v>
                </c:pt>
                <c:pt idx="9">
                  <c:v>140555.71999999974</c:v>
                </c:pt>
                <c:pt idx="10">
                  <c:v>211106.02999999933</c:v>
                </c:pt>
                <c:pt idx="11">
                  <c:v>116753.80000000028</c:v>
                </c:pt>
                <c:pt idx="12">
                  <c:v>171470.17999999993</c:v>
                </c:pt>
              </c:numCache>
            </c:numRef>
          </c:val>
        </c:ser>
        <c:gapWidth val="55"/>
        <c:gapDepth val="55"/>
        <c:shape val="cylinder"/>
        <c:axId val="85225856"/>
        <c:axId val="85234432"/>
        <c:axId val="0"/>
      </c:bar3DChart>
      <c:catAx>
        <c:axId val="8522585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5234432"/>
        <c:crosses val="autoZero"/>
        <c:auto val="1"/>
        <c:lblAlgn val="ctr"/>
        <c:lblOffset val="100"/>
      </c:catAx>
      <c:valAx>
        <c:axId val="85234432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52258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view3D>
      <c:depthPercent val="100"/>
      <c:perspective val="30"/>
    </c:view3D>
    <c:floor>
      <c:spPr>
        <a:solidFill>
          <a:schemeClr val="accent5">
            <a:lumMod val="40000"/>
            <a:lumOff val="60000"/>
          </a:scheme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0254024805324659"/>
          <c:y val="3.6602877458060214E-2"/>
          <c:w val="0.77731665508158876"/>
          <c:h val="0.88459939636336693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2015'!$I$1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2015'!$H$2:$H$4</c:f>
              <c:strCache>
                <c:ptCount val="3"/>
                <c:pt idx="0">
                  <c:v>Ogółem 53,95%</c:v>
                </c:pt>
                <c:pt idx="1">
                  <c:v>Płace i pochodne 53,42%</c:v>
                </c:pt>
                <c:pt idx="2">
                  <c:v>Wydatki rzeczowe 57,09%</c:v>
                </c:pt>
              </c:strCache>
            </c:strRef>
          </c:cat>
          <c:val>
            <c:numRef>
              <c:f>'Rozdziały I-V 2015'!$I$2:$I$4</c:f>
              <c:numCache>
                <c:formatCode>#,##0</c:formatCode>
                <c:ptCount val="3"/>
                <c:pt idx="0">
                  <c:v>18441712.719999999</c:v>
                </c:pt>
                <c:pt idx="1">
                  <c:v>15646210.5</c:v>
                </c:pt>
                <c:pt idx="2">
                  <c:v>2795502.2199999988</c:v>
                </c:pt>
              </c:numCache>
            </c:numRef>
          </c:val>
        </c:ser>
        <c:ser>
          <c:idx val="1"/>
          <c:order val="1"/>
          <c:tx>
            <c:strRef>
              <c:f>'Rozdziały I-V 2015'!$J$1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2015'!$H$2:$H$4</c:f>
              <c:strCache>
                <c:ptCount val="3"/>
                <c:pt idx="0">
                  <c:v>Ogółem 53,95%</c:v>
                </c:pt>
                <c:pt idx="1">
                  <c:v>Płace i pochodne 53,42%</c:v>
                </c:pt>
                <c:pt idx="2">
                  <c:v>Wydatki rzeczowe 57,09%</c:v>
                </c:pt>
              </c:strCache>
            </c:strRef>
          </c:cat>
          <c:val>
            <c:numRef>
              <c:f>'Rozdziały I-V 2015'!$J$2:$J$4</c:f>
              <c:numCache>
                <c:formatCode>#,##0</c:formatCode>
                <c:ptCount val="3"/>
                <c:pt idx="0">
                  <c:v>15742626.280000001</c:v>
                </c:pt>
                <c:pt idx="1">
                  <c:v>13641526.5</c:v>
                </c:pt>
                <c:pt idx="2">
                  <c:v>2101099.7800000012</c:v>
                </c:pt>
              </c:numCache>
            </c:numRef>
          </c:val>
        </c:ser>
        <c:shape val="cylinder"/>
        <c:axId val="40259584"/>
        <c:axId val="40261504"/>
        <c:axId val="38399488"/>
      </c:bar3DChart>
      <c:catAx>
        <c:axId val="4025958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40261504"/>
        <c:crosses val="autoZero"/>
        <c:auto val="1"/>
        <c:lblAlgn val="ctr"/>
        <c:lblOffset val="100"/>
      </c:catAx>
      <c:valAx>
        <c:axId val="402615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40259584"/>
        <c:crosses val="autoZero"/>
        <c:crossBetween val="between"/>
      </c:valAx>
      <c:serAx>
        <c:axId val="38399488"/>
        <c:scaling>
          <c:orientation val="minMax"/>
        </c:scaling>
        <c:delete val="1"/>
        <c:axPos val="b"/>
        <c:tickLblPos val="none"/>
        <c:crossAx val="40261504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750598999324547"/>
          <c:y val="0.44915958412028301"/>
          <c:w val="0.10688610803322739"/>
          <c:h val="0.11343878457949116"/>
        </c:manualLayout>
      </c:layout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6089238845144245E-2"/>
          <c:y val="3.957213083712794E-2"/>
          <c:w val="0.80774642752989312"/>
          <c:h val="0.89013211111093848"/>
        </c:manualLayout>
      </c:layout>
      <c:bar3DChart>
        <c:barDir val="col"/>
        <c:grouping val="standard"/>
        <c:shape val="cylinder"/>
        <c:axId val="37242368"/>
        <c:axId val="37243904"/>
        <c:axId val="37249024"/>
      </c:bar3DChart>
      <c:catAx>
        <c:axId val="37242368"/>
        <c:scaling>
          <c:orientation val="minMax"/>
        </c:scaling>
        <c:axPos val="b"/>
        <c:numFmt formatCode="General" sourceLinked="1"/>
        <c:majorTickMark val="none"/>
        <c:tickLblPos val="nextTo"/>
        <c:crossAx val="37243904"/>
        <c:crosses val="autoZero"/>
        <c:auto val="1"/>
        <c:lblAlgn val="ctr"/>
        <c:lblOffset val="100"/>
      </c:catAx>
      <c:valAx>
        <c:axId val="372439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37242368"/>
        <c:crosses val="autoZero"/>
        <c:crossBetween val="between"/>
      </c:valAx>
      <c:serAx>
        <c:axId val="37249024"/>
        <c:scaling>
          <c:orientation val="minMax"/>
        </c:scaling>
        <c:delete val="1"/>
        <c:axPos val="b"/>
        <c:tickLblPos val="none"/>
        <c:crossAx val="37243904"/>
        <c:crosses val="autoZero"/>
      </c:serAx>
      <c:spPr>
        <a:noFill/>
        <a:ln w="25400">
          <a:noFill/>
        </a:ln>
      </c:spPr>
    </c:plotArea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306199895917993E-2"/>
          <c:y val="3.1582960316237266E-2"/>
          <c:w val="0.81738383844290219"/>
          <c:h val="0.91137678250803678"/>
        </c:manualLayout>
      </c:layout>
      <c:bar3DChart>
        <c:barDir val="col"/>
        <c:grouping val="standard"/>
        <c:shape val="cylinder"/>
        <c:axId val="37275136"/>
        <c:axId val="37276672"/>
        <c:axId val="37251264"/>
      </c:bar3DChart>
      <c:catAx>
        <c:axId val="372751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276672"/>
        <c:crosses val="autoZero"/>
        <c:auto val="1"/>
        <c:lblAlgn val="ctr"/>
        <c:lblOffset val="100"/>
      </c:catAx>
      <c:valAx>
        <c:axId val="37276672"/>
        <c:scaling>
          <c:orientation val="minMax"/>
        </c:scaling>
        <c:axPos val="l"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37275136"/>
        <c:crosses val="autoZero"/>
        <c:crossBetween val="between"/>
      </c:valAx>
      <c:serAx>
        <c:axId val="37251264"/>
        <c:scaling>
          <c:orientation val="minMax"/>
        </c:scaling>
        <c:delete val="1"/>
        <c:axPos val="b"/>
        <c:tickLblPos val="none"/>
        <c:crossAx val="3727667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2527632064905704E-2"/>
          <c:y val="3.2989731559881323E-2"/>
          <c:w val="0.79046810114191512"/>
          <c:h val="0.89187517416097661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rgbClr val="B4DE86"/>
            </a:solidFill>
          </c:spPr>
          <c:cat>
            <c:strRef>
              <c:f>'Rozdziały I-V 2015'!$H$6:$H$8</c:f>
              <c:strCache>
                <c:ptCount val="3"/>
                <c:pt idx="0">
                  <c:v>Ogółem 49,68%</c:v>
                </c:pt>
                <c:pt idx="1">
                  <c:v>Płace i pochodne 45,93%</c:v>
                </c:pt>
                <c:pt idx="2">
                  <c:v>Wydatki rzeczowe 69,07%</c:v>
                </c:pt>
              </c:strCache>
            </c:strRef>
          </c:cat>
          <c:val>
            <c:numRef>
              <c:f>'Rozdziały I-V 2015'!$I$6:$I$8</c:f>
              <c:numCache>
                <c:formatCode>#,##0</c:formatCode>
                <c:ptCount val="3"/>
                <c:pt idx="0">
                  <c:v>1020031.33</c:v>
                </c:pt>
                <c:pt idx="1">
                  <c:v>790227.59</c:v>
                </c:pt>
                <c:pt idx="2">
                  <c:v>229803.74</c:v>
                </c:pt>
              </c:numCache>
            </c:numRef>
          </c:val>
        </c:ser>
        <c:ser>
          <c:idx val="1"/>
          <c:order val="1"/>
          <c:tx>
            <c:strRef>
              <c:f>'Rozdziały I-V 2015'!$J$5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2015'!$H$6:$H$8</c:f>
              <c:strCache>
                <c:ptCount val="3"/>
                <c:pt idx="0">
                  <c:v>Ogółem 49,68%</c:v>
                </c:pt>
                <c:pt idx="1">
                  <c:v>Płace i pochodne 45,93%</c:v>
                </c:pt>
                <c:pt idx="2">
                  <c:v>Wydatki rzeczowe 69,07%</c:v>
                </c:pt>
              </c:strCache>
            </c:strRef>
          </c:cat>
          <c:val>
            <c:numRef>
              <c:f>'Rozdziały I-V 2015'!$J$6:$J$8</c:f>
              <c:numCache>
                <c:formatCode>#,##0</c:formatCode>
                <c:ptCount val="3"/>
                <c:pt idx="0">
                  <c:v>1033245.67</c:v>
                </c:pt>
                <c:pt idx="1">
                  <c:v>930356.41</c:v>
                </c:pt>
                <c:pt idx="2">
                  <c:v>102889.26000000001</c:v>
                </c:pt>
              </c:numCache>
            </c:numRef>
          </c:val>
        </c:ser>
        <c:shape val="cylinder"/>
        <c:axId val="40708736"/>
        <c:axId val="40711680"/>
        <c:axId val="38398144"/>
      </c:bar3DChart>
      <c:catAx>
        <c:axId val="407087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40711680"/>
        <c:crosses val="autoZero"/>
        <c:auto val="1"/>
        <c:lblAlgn val="ctr"/>
        <c:lblOffset val="100"/>
      </c:catAx>
      <c:valAx>
        <c:axId val="4071168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40708736"/>
        <c:crosses val="autoZero"/>
        <c:crossBetween val="between"/>
      </c:valAx>
      <c:serAx>
        <c:axId val="38398144"/>
        <c:scaling>
          <c:orientation val="minMax"/>
        </c:scaling>
        <c:delete val="1"/>
        <c:axPos val="b"/>
        <c:tickLblPos val="none"/>
        <c:crossAx val="4071168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C8CF2-0ACB-4824-B7F1-2DBF93780440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CFC3B-464F-426A-8796-91F36C6B3E2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CFC3B-464F-426A-8796-91F36C6B3E26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CFC3B-464F-426A-8796-91F36C6B3E26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CFC3B-464F-426A-8796-91F36C6B3E26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8890D-3C58-4449-8EC0-D6ABA38DDA33}" type="datetimeFigureOut">
              <a:rPr lang="pl-PL" smtClean="0"/>
              <a:pPr/>
              <a:t>2015-07-14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0.xml"/><Relationship Id="rId4" Type="http://schemas.openxmlformats.org/officeDocument/2006/relationships/chart" Target="../charts/chart2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6.xml"/><Relationship Id="rId4" Type="http://schemas.openxmlformats.org/officeDocument/2006/relationships/chart" Target="../charts/char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9.xml"/><Relationship Id="rId4" Type="http://schemas.openxmlformats.org/officeDocument/2006/relationships/chart" Target="../charts/chart3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2.xml"/><Relationship Id="rId4" Type="http://schemas.openxmlformats.org/officeDocument/2006/relationships/chart" Target="../charts/chart4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5.xml"/><Relationship Id="rId4" Type="http://schemas.openxmlformats.org/officeDocument/2006/relationships/chart" Target="../charts/chart4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0.xml"/><Relationship Id="rId4" Type="http://schemas.openxmlformats.org/officeDocument/2006/relationships/chart" Target="../charts/chart4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3.xml"/><Relationship Id="rId4" Type="http://schemas.openxmlformats.org/officeDocument/2006/relationships/chart" Target="../charts/chart5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280920" cy="3816424"/>
          </a:xfrm>
        </p:spPr>
        <p:txBody>
          <a:bodyPr>
            <a:noAutofit/>
          </a:bodyPr>
          <a:lstStyle/>
          <a:p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2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2400" b="1" dirty="0" smtClean="0">
                <a:solidFill>
                  <a:schemeClr val="bg1"/>
                </a:solidFill>
                <a:cs typeface="Arial" pitchFamily="34" charset="0"/>
              </a:rPr>
              <a:t>Dzielnicowe </a:t>
            </a:r>
            <a:r>
              <a:rPr lang="pl-PL" sz="2400" b="1" dirty="0" smtClean="0">
                <a:solidFill>
                  <a:schemeClr val="bg1"/>
                </a:solidFill>
                <a:cs typeface="Arial" pitchFamily="34" charset="0"/>
              </a:rPr>
              <a:t>Biuro Finansów Oświaty – Wola </a:t>
            </a:r>
            <a:br>
              <a:rPr lang="pl-PL" sz="24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2400" b="1" dirty="0" smtClean="0">
                <a:solidFill>
                  <a:schemeClr val="bg1"/>
                </a:solidFill>
                <a:cs typeface="Arial" pitchFamily="34" charset="0"/>
              </a:rPr>
              <a:t>m.st. Warszawy</a:t>
            </a:r>
            <a: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>Analiza </a:t>
            </a: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>wykonania budżetu </a:t>
            </a:r>
            <a:b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>za okres I – </a:t>
            </a: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>VI </a:t>
            </a: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>2015 roku </a:t>
            </a:r>
            <a:b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>w szkołach i placówkach </a:t>
            </a:r>
            <a:b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>oświatowych na terenie </a:t>
            </a:r>
            <a:b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>Dzielnicy Wola</a:t>
            </a:r>
            <a:r>
              <a:rPr lang="pl-PL" sz="3200" b="1" dirty="0" smtClean="0">
                <a:solidFill>
                  <a:schemeClr val="bg2"/>
                </a:solidFill>
              </a:rPr>
              <a:t/>
            </a:r>
            <a:br>
              <a:rPr lang="pl-PL" sz="3200" b="1" dirty="0" smtClean="0">
                <a:solidFill>
                  <a:schemeClr val="bg2"/>
                </a:solidFill>
              </a:rPr>
            </a:br>
            <a:r>
              <a:rPr lang="pl-PL" sz="3200" dirty="0" smtClean="0">
                <a:solidFill>
                  <a:schemeClr val="bg1"/>
                </a:solidFill>
              </a:rPr>
              <a:t/>
            </a:r>
            <a:br>
              <a:rPr lang="pl-PL" sz="3200" dirty="0" smtClean="0">
                <a:solidFill>
                  <a:schemeClr val="bg1"/>
                </a:solidFill>
              </a:rPr>
            </a:br>
            <a:endParaRPr lang="pl-PL" sz="3200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4077072"/>
            <a:ext cx="6800800" cy="2592288"/>
          </a:xfrm>
        </p:spPr>
        <p:txBody>
          <a:bodyPr>
            <a:normAutofit/>
          </a:bodyPr>
          <a:lstStyle/>
          <a:p>
            <a:r>
              <a:rPr lang="pl-PL" sz="40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4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l-PL" sz="35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l-PL" sz="2800" dirty="0" smtClean="0">
              <a:solidFill>
                <a:schemeClr val="tx1"/>
              </a:solidFill>
              <a:ea typeface="+mn-ea"/>
              <a:cs typeface="+mn-cs"/>
            </a:endParaRP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80140 – Centra Kształcenia Ustawicznego i </a:t>
            </a:r>
            <a:r>
              <a:rPr lang="pl-PL" sz="2400" b="1" dirty="0" smtClean="0"/>
              <a:t>Praktycznego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628800"/>
          <a:ext cx="79208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pl-PL" sz="2000" b="1" dirty="0" smtClean="0"/>
              <a:t>Rozdział 80149 – Realizacja zadań wymagających stosowania specjalnej organizacji nauki i metod pracy dla dzieci w przedszkolach, oddziałach przedszkolnych w szkołach podstawowych i innych formach wychowania przedszkolnego</a:t>
            </a:r>
            <a:endParaRPr lang="pl-PL" sz="2000" dirty="0"/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628800"/>
          <a:ext cx="8136903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5" y="1628800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pl-PL" sz="2000" b="1" dirty="0" smtClean="0"/>
              <a:t>Rozdział 80150 – Realizacja zadań wymagających stosowania specjalnej organizacji nauki i metod pracy dla dzieci i młodzieży w szkołach podstawowych, gimnazjach, liceach ogólnokształcących, liceach profilowanych i szkołach zawodowych oraz szkołach artystycznych</a:t>
            </a:r>
            <a:endParaRPr lang="pl-PL" sz="20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611560" y="1772816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611560" y="1700808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854 – </a:t>
            </a:r>
            <a:br>
              <a:rPr lang="pl-PL" sz="2400" b="1" dirty="0"/>
            </a:br>
            <a:r>
              <a:rPr lang="pl-PL" sz="2400" b="1" dirty="0"/>
              <a:t>Edukacyjna Opieka Wychowawcza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00808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628800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85401 – Świetlice Szkolne 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628800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556792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85406 </a:t>
            </a:r>
            <a:r>
              <a:rPr lang="pl-PL" sz="2400" b="1" dirty="0" smtClean="0"/>
              <a:t>– </a:t>
            </a: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>Poradnie Psychologiczno-Pedagogiczne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700808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85407 </a:t>
            </a:r>
            <a:r>
              <a:rPr lang="pl-PL" sz="2400" b="1" dirty="0" smtClean="0"/>
              <a:t>– </a:t>
            </a: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>Placówki Wychowania Pozaszkolnego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395536" y="1484784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628800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801 i 854 </a:t>
            </a:r>
            <a:r>
              <a:rPr lang="pl-PL" sz="2400" b="1" dirty="0" smtClean="0"/>
              <a:t>- </a:t>
            </a:r>
            <a:r>
              <a:rPr lang="pl-PL" sz="2400" b="1" dirty="0"/>
              <a:t>Ogółem</a:t>
            </a:r>
            <a:endParaRPr lang="pl-PL" sz="24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683568" y="1628800"/>
          <a:ext cx="79208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801 i 854 </a:t>
            </a:r>
            <a:r>
              <a:rPr lang="pl-PL" sz="2400" b="1" dirty="0" smtClean="0"/>
              <a:t>– </a:t>
            </a:r>
            <a:r>
              <a:rPr lang="pl-PL" sz="2400" b="1" dirty="0"/>
              <a:t>Płace i Pochodne</a:t>
            </a:r>
            <a:endParaRPr lang="pl-PL" sz="24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00808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772816"/>
          <a:ext cx="79928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801 i 854 </a:t>
            </a:r>
            <a:r>
              <a:rPr lang="pl-PL" sz="2400" b="1" dirty="0" smtClean="0"/>
              <a:t>– </a:t>
            </a:r>
            <a:r>
              <a:rPr lang="pl-PL" sz="2400" b="1" dirty="0"/>
              <a:t>Wydatki Rzeczowe</a:t>
            </a:r>
            <a:endParaRPr lang="pl-PL" sz="24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72816"/>
          <a:ext cx="79928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628800"/>
          <a:ext cx="799288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Dział 801 – Oświata i Wychowanie 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8136904" cy="4453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Wykres 25"/>
          <p:cNvGraphicFramePr>
            <a:graphicFrameLocks/>
          </p:cNvGraphicFramePr>
          <p:nvPr/>
        </p:nvGraphicFramePr>
        <p:xfrm>
          <a:off x="467544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539552" y="1628800"/>
          <a:ext cx="813690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97152"/>
            <a:ext cx="8229600" cy="1872208"/>
          </a:xfrm>
          <a:noFill/>
        </p:spPr>
        <p:txBody>
          <a:bodyPr/>
          <a:lstStyle/>
          <a:p>
            <a:r>
              <a:rPr lang="pl-PL" b="1" dirty="0" smtClean="0"/>
              <a:t>Dziękujemy za uwagę</a:t>
            </a:r>
            <a:endParaRPr lang="pl-PL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23528" y="4725144"/>
            <a:ext cx="8496944" cy="2016224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40000" lnSpcReduction="20000"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sz="4600" dirty="0"/>
              <a:t> </a:t>
            </a:r>
            <a:r>
              <a:rPr lang="pl-PL" sz="4600" dirty="0" smtClean="0"/>
              <a:t>                         </a:t>
            </a:r>
          </a:p>
          <a:p>
            <a:pPr>
              <a:buNone/>
            </a:pPr>
            <a:endParaRPr lang="pl-PL" sz="4600" b="1" i="1" dirty="0" smtClean="0"/>
          </a:p>
          <a:p>
            <a:pPr algn="ctr">
              <a:buNone/>
            </a:pPr>
            <a:r>
              <a:rPr lang="pl-PL" sz="5800" b="1" i="1" dirty="0" smtClean="0"/>
              <a:t> </a:t>
            </a:r>
            <a:r>
              <a:rPr lang="pl-PL" sz="6000" b="1" dirty="0" smtClean="0"/>
              <a:t>Dziękujemy </a:t>
            </a:r>
            <a:r>
              <a:rPr lang="pl-PL" sz="6000" b="1" dirty="0" smtClean="0"/>
              <a:t>za uwagę</a:t>
            </a:r>
            <a:endParaRPr lang="pl-PL" sz="6000" dirty="0" smtClean="0"/>
          </a:p>
          <a:p>
            <a:endParaRPr lang="pl-PL" dirty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</a:t>
            </a:r>
            <a:endParaRPr lang="pl-PL" b="1" i="1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80101 – Szkoły Podstawowe</a:t>
            </a:r>
            <a:endParaRPr lang="pl-PL" sz="24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395536" y="1556792"/>
          <a:ext cx="813690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539552" y="1700808"/>
          <a:ext cx="813690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80103 </a:t>
            </a:r>
            <a:r>
              <a:rPr lang="pl-PL" sz="2400" b="1" dirty="0" smtClean="0"/>
              <a:t>-</a:t>
            </a: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/>
              <a:t> Oddziały </a:t>
            </a:r>
            <a:r>
              <a:rPr lang="pl-PL" sz="2400" b="1" dirty="0" smtClean="0"/>
              <a:t>przedszkolne </a:t>
            </a:r>
            <a:r>
              <a:rPr lang="pl-PL" sz="2400" b="1" dirty="0"/>
              <a:t>w Szkołach </a:t>
            </a:r>
            <a:r>
              <a:rPr lang="pl-PL" sz="2400" b="1" dirty="0" smtClean="0"/>
              <a:t>Podstawowych</a:t>
            </a:r>
            <a:endParaRPr lang="pl-PL" sz="24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628800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539552" y="1628800"/>
          <a:ext cx="799288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80104 – Przedszkola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72816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628800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80110 – Gimnazja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700808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323528" y="1628800"/>
          <a:ext cx="835292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80114 – Zespoły Obsługi Ekonomiczno - Administracyjnej Szkół</a:t>
            </a:r>
            <a:endParaRPr lang="pl-PL" sz="2400" dirty="0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611560" y="1772816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611560" y="1772816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80120 – </a:t>
            </a:r>
            <a:br>
              <a:rPr lang="pl-PL" sz="2400" b="1" dirty="0"/>
            </a:br>
            <a:r>
              <a:rPr lang="pl-PL" sz="2400" b="1" dirty="0"/>
              <a:t>Licea Ogólnokształcące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827584" y="1412776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700808"/>
          <a:ext cx="813690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pl-PL" sz="2400" b="1" dirty="0"/>
              <a:t>Rozdział 80130 – </a:t>
            </a:r>
            <a:br>
              <a:rPr lang="pl-PL" sz="2400" b="1" dirty="0"/>
            </a:br>
            <a:r>
              <a:rPr lang="pl-PL" sz="2400" b="1" dirty="0"/>
              <a:t>Szkoły Zawodowe </a:t>
            </a:r>
            <a:endParaRPr lang="pl-PL" sz="2400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700808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155</Words>
  <Application>Microsoft Office PowerPoint</Application>
  <PresentationFormat>Pokaz na ekranie (4:3)</PresentationFormat>
  <Paragraphs>33</Paragraphs>
  <Slides>20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   Dzielnicowe Biuro Finansów Oświaty – Wola  m.st. Warszawy   Analiza wykonania budżetu  za okres I – VI 2015 roku  w szkołach i placówkach  oświatowych na terenie  Dzielnicy Wola  </vt:lpstr>
      <vt:lpstr>Dział 801 – Oświata i Wychowanie </vt:lpstr>
      <vt:lpstr>Rozdział 80101 – Szkoły Podstawowe</vt:lpstr>
      <vt:lpstr>Rozdział 80103 -  Oddziały przedszkolne w Szkołach Podstawowych</vt:lpstr>
      <vt:lpstr>Rozdział 80104 – Przedszkola</vt:lpstr>
      <vt:lpstr>Rozdział 80110 – Gimnazja</vt:lpstr>
      <vt:lpstr>Rozdział 80114 – Zespoły Obsługi Ekonomiczno - Administracyjnej Szkół</vt:lpstr>
      <vt:lpstr>Rozdział 80120 –  Licea Ogólnokształcące</vt:lpstr>
      <vt:lpstr>Rozdział 80130 –  Szkoły Zawodowe </vt:lpstr>
      <vt:lpstr>Rozdział 80140 – Centra Kształcenia Ustawicznego i Praktycznego</vt:lpstr>
      <vt:lpstr>Rozdział 80149 – Realizacja zadań wymagających stosowania specjalnej organizacji nauki i metod pracy dla dzieci w przedszkolach, oddziałach przedszkolnych w szkołach podstawowych i innych formach wychowania przedszkolnego</vt:lpstr>
      <vt:lpstr>Rozdział 80150 – Realizacja zadań wymagających stosowania specjalnej organizacji nauki i metod pracy dla dzieci i młodzieży w szkołach podstawowych, gimnazjach, liceach ogólnokształcących, liceach profilowanych i szkołach zawodowych oraz szkołach artystycznych</vt:lpstr>
      <vt:lpstr>Dział 854 –  Edukacyjna Opieka Wychowawcza</vt:lpstr>
      <vt:lpstr>Rozdział 85401 – Świetlice Szkolne </vt:lpstr>
      <vt:lpstr>Rozdział 85406 –  Poradnie Psychologiczno-Pedagogiczne</vt:lpstr>
      <vt:lpstr>Rozdział 85407 –  Placówki Wychowania Pozaszkolnego</vt:lpstr>
      <vt:lpstr>Dział 801 i 854 - Ogółem</vt:lpstr>
      <vt:lpstr>Dział 801 i 854 – Płace i Pochodne</vt:lpstr>
      <vt:lpstr>Dział 801 i 854 – Wydatki Rzeczowe</vt:lpstr>
      <vt:lpstr>Dziękujemy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ntoniak</dc:creator>
  <cp:lastModifiedBy>ntoniak</cp:lastModifiedBy>
  <cp:revision>136</cp:revision>
  <dcterms:created xsi:type="dcterms:W3CDTF">2015-04-15T13:40:05Z</dcterms:created>
  <dcterms:modified xsi:type="dcterms:W3CDTF">2015-07-14T12:59:59Z</dcterms:modified>
</cp:coreProperties>
</file>